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11495" r:id="rId2"/>
    <p:sldId id="11492" r:id="rId3"/>
    <p:sldId id="11494" r:id="rId4"/>
    <p:sldId id="322" r:id="rId5"/>
    <p:sldId id="291" r:id="rId6"/>
    <p:sldId id="11498" r:id="rId7"/>
    <p:sldId id="11496" r:id="rId8"/>
    <p:sldId id="11499" r:id="rId9"/>
    <p:sldId id="11497" r:id="rId10"/>
    <p:sldId id="11500" r:id="rId11"/>
    <p:sldId id="11513" r:id="rId12"/>
    <p:sldId id="11508" r:id="rId13"/>
    <p:sldId id="11511" r:id="rId14"/>
    <p:sldId id="11515" r:id="rId15"/>
    <p:sldId id="11524" r:id="rId16"/>
    <p:sldId id="11528" r:id="rId17"/>
    <p:sldId id="11525" r:id="rId18"/>
    <p:sldId id="11526" r:id="rId19"/>
    <p:sldId id="11531" r:id="rId20"/>
    <p:sldId id="11527" r:id="rId21"/>
    <p:sldId id="11523" r:id="rId22"/>
    <p:sldId id="11480" r:id="rId23"/>
    <p:sldId id="11514" r:id="rId24"/>
    <p:sldId id="11516" r:id="rId25"/>
    <p:sldId id="11522" r:id="rId26"/>
    <p:sldId id="11517" r:id="rId27"/>
    <p:sldId id="11518" r:id="rId28"/>
    <p:sldId id="11519" r:id="rId29"/>
    <p:sldId id="11501" r:id="rId30"/>
    <p:sldId id="11520" r:id="rId31"/>
    <p:sldId id="11530" r:id="rId32"/>
    <p:sldId id="11529" r:id="rId33"/>
    <p:sldId id="11502" r:id="rId34"/>
    <p:sldId id="11521" r:id="rId35"/>
    <p:sldId id="11504" r:id="rId36"/>
    <p:sldId id="11510" r:id="rId3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382"/>
    <a:srgbClr val="047D57"/>
    <a:srgbClr val="F1A731"/>
    <a:srgbClr val="4181CE"/>
    <a:srgbClr val="03465F"/>
    <a:srgbClr val="0323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4" d="100"/>
          <a:sy n="44" d="100"/>
        </p:scale>
        <p:origin x="84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8C8B6-DE5D-4BE3-8EBB-035CA7F33E9F}"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40E15-715B-4F7C-8E04-DD5BB550AA26}" type="slidenum">
              <a:rPr lang="en-US" smtClean="0"/>
              <a:t>‹#›</a:t>
            </a:fld>
            <a:endParaRPr lang="en-US"/>
          </a:p>
        </p:txBody>
      </p:sp>
    </p:spTree>
    <p:extLst>
      <p:ext uri="{BB962C8B-B14F-4D97-AF65-F5344CB8AC3E}">
        <p14:creationId xmlns:p14="http://schemas.microsoft.com/office/powerpoint/2010/main" val="173839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354B1-EBC7-C33E-4683-74D18409B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768A8-D81E-AD75-5B24-23EEEEF1A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A221B-D2BC-4700-9A96-5694885103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43DC67-920B-5124-2A61-9B84B3882FEE}"/>
              </a:ext>
            </a:extLst>
          </p:cNvPr>
          <p:cNvSpPr>
            <a:spLocks noGrp="1"/>
          </p:cNvSpPr>
          <p:nvPr>
            <p:ph type="sldNum" sz="quarter" idx="5"/>
          </p:nvPr>
        </p:nvSpPr>
        <p:spPr/>
        <p:txBody>
          <a:bodyPr/>
          <a:lstStyle/>
          <a:p>
            <a:fld id="{57240E15-715B-4F7C-8E04-DD5BB550AA26}" type="slidenum">
              <a:rPr lang="en-US" smtClean="0"/>
              <a:t>1</a:t>
            </a:fld>
            <a:endParaRPr lang="en-US"/>
          </a:p>
        </p:txBody>
      </p:sp>
    </p:spTree>
    <p:extLst>
      <p:ext uri="{BB962C8B-B14F-4D97-AF65-F5344CB8AC3E}">
        <p14:creationId xmlns:p14="http://schemas.microsoft.com/office/powerpoint/2010/main" val="2647954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02EC-6048-250F-F38D-F2EE9A406A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6FEECE-6165-AFAE-901F-E80727152AE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7D61B4C-E345-B093-E7AC-5F7546A6001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775BE00-44EB-09BF-2107-096DA5E4573D}"/>
              </a:ext>
            </a:extLst>
          </p:cNvPr>
          <p:cNvSpPr>
            <a:spLocks noGrp="1"/>
          </p:cNvSpPr>
          <p:nvPr>
            <p:ph type="sldNum" sz="quarter" idx="10"/>
          </p:nvPr>
        </p:nvSpPr>
        <p:spPr/>
        <p:txBody>
          <a:bodyPr/>
          <a:lstStyle/>
          <a:p>
            <a:fld id="{748AEEFA-8A1D-43B1-A8B3-9A14753B7919}" type="slidenum">
              <a:rPr lang="zh-CN" altLang="en-US" smtClean="0"/>
              <a:t>11</a:t>
            </a:fld>
            <a:endParaRPr lang="zh-CN" altLang="en-US"/>
          </a:p>
        </p:txBody>
      </p:sp>
    </p:spTree>
    <p:extLst>
      <p:ext uri="{BB962C8B-B14F-4D97-AF65-F5344CB8AC3E}">
        <p14:creationId xmlns:p14="http://schemas.microsoft.com/office/powerpoint/2010/main" val="426314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7BEBF-D1F7-72DF-D370-3775BD13B0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7C9C1D-08CB-17F9-F773-44559E6F192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A2145E3-C3FA-CF7B-D563-5AFDDB3A77C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2C868CBB-45DD-BC0C-B03A-1C1F1148B71E}"/>
              </a:ext>
            </a:extLst>
          </p:cNvPr>
          <p:cNvSpPr>
            <a:spLocks noGrp="1"/>
          </p:cNvSpPr>
          <p:nvPr>
            <p:ph type="sldNum" sz="quarter" idx="10"/>
          </p:nvPr>
        </p:nvSpPr>
        <p:spPr/>
        <p:txBody>
          <a:bodyPr/>
          <a:lstStyle/>
          <a:p>
            <a:fld id="{B78F6036-E835-44CB-A25A-34C755DFD5D4}" type="slidenum">
              <a:rPr lang="en-US" smtClean="0"/>
              <a:pPr/>
              <a:t>12</a:t>
            </a:fld>
            <a:endParaRPr lang="en-US"/>
          </a:p>
        </p:txBody>
      </p:sp>
    </p:spTree>
    <p:extLst>
      <p:ext uri="{BB962C8B-B14F-4D97-AF65-F5344CB8AC3E}">
        <p14:creationId xmlns:p14="http://schemas.microsoft.com/office/powerpoint/2010/main" val="175788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EFDD-F576-93E9-C713-9BEB7664F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F4329B-5985-DC2C-CF60-52920E06B3B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3FB381E-37B6-5B6E-F68B-F73D21D29C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3B87704-3A13-4FF0-8439-1BF92D595217}"/>
              </a:ext>
            </a:extLst>
          </p:cNvPr>
          <p:cNvSpPr>
            <a:spLocks noGrp="1"/>
          </p:cNvSpPr>
          <p:nvPr>
            <p:ph type="sldNum" sz="quarter" idx="10"/>
          </p:nvPr>
        </p:nvSpPr>
        <p:spPr/>
        <p:txBody>
          <a:bodyPr/>
          <a:lstStyle/>
          <a:p>
            <a:fld id="{748AEEFA-8A1D-43B1-A8B3-9A14753B7919}" type="slidenum">
              <a:rPr lang="zh-CN" altLang="en-US" smtClean="0"/>
              <a:t>13</a:t>
            </a:fld>
            <a:endParaRPr lang="zh-CN" altLang="en-US"/>
          </a:p>
        </p:txBody>
      </p:sp>
    </p:spTree>
    <p:extLst>
      <p:ext uri="{BB962C8B-B14F-4D97-AF65-F5344CB8AC3E}">
        <p14:creationId xmlns:p14="http://schemas.microsoft.com/office/powerpoint/2010/main" val="57524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112FD-B4F4-81C1-EAAB-E45DF59BD3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15C139-72E5-5002-14B8-3D231183563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744C3C6-6608-5DA5-5107-1AE8EFAA967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BF751DE4-C6D1-C096-CCA7-BC3363E572D9}"/>
              </a:ext>
            </a:extLst>
          </p:cNvPr>
          <p:cNvSpPr>
            <a:spLocks noGrp="1"/>
          </p:cNvSpPr>
          <p:nvPr>
            <p:ph type="sldNum" sz="quarter" idx="10"/>
          </p:nvPr>
        </p:nvSpPr>
        <p:spPr/>
        <p:txBody>
          <a:bodyPr/>
          <a:lstStyle/>
          <a:p>
            <a:fld id="{B78F6036-E835-44CB-A25A-34C755DFD5D4}" type="slidenum">
              <a:rPr lang="en-US" smtClean="0"/>
              <a:pPr/>
              <a:t>14</a:t>
            </a:fld>
            <a:endParaRPr lang="en-US"/>
          </a:p>
        </p:txBody>
      </p:sp>
    </p:spTree>
    <p:extLst>
      <p:ext uri="{BB962C8B-B14F-4D97-AF65-F5344CB8AC3E}">
        <p14:creationId xmlns:p14="http://schemas.microsoft.com/office/powerpoint/2010/main" val="4221941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3564-80DF-B33B-0731-1823D1BAC5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D04E37-9ACB-67A5-7049-F57812CCB3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85C28C-101F-B52A-37D1-84BAB961920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3E026BC-5E55-AB02-46B4-8B456786DD61}"/>
              </a:ext>
            </a:extLst>
          </p:cNvPr>
          <p:cNvSpPr>
            <a:spLocks noGrp="1"/>
          </p:cNvSpPr>
          <p:nvPr>
            <p:ph type="sldNum" sz="quarter" idx="10"/>
          </p:nvPr>
        </p:nvSpPr>
        <p:spPr/>
        <p:txBody>
          <a:bodyPr/>
          <a:lstStyle/>
          <a:p>
            <a:fld id="{41E0E0E2-7263-44C4-AAA9-733DBA7BD205}" type="slidenum">
              <a:rPr lang="zh-CN" altLang="en-US" smtClean="0"/>
              <a:t>15</a:t>
            </a:fld>
            <a:endParaRPr lang="zh-CN" altLang="en-US"/>
          </a:p>
        </p:txBody>
      </p:sp>
    </p:spTree>
    <p:extLst>
      <p:ext uri="{BB962C8B-B14F-4D97-AF65-F5344CB8AC3E}">
        <p14:creationId xmlns:p14="http://schemas.microsoft.com/office/powerpoint/2010/main" val="520462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0C12D-67BF-DC98-992F-361BC171B0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BB2C9D-B4E4-7064-639F-E4EA6A3C078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AF21C14-B796-0C65-D355-43BB56FC282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76407FCC-0C68-3828-7458-A324C55EB0DD}"/>
              </a:ext>
            </a:extLst>
          </p:cNvPr>
          <p:cNvSpPr>
            <a:spLocks noGrp="1"/>
          </p:cNvSpPr>
          <p:nvPr>
            <p:ph type="sldNum" sz="quarter" idx="10"/>
          </p:nvPr>
        </p:nvSpPr>
        <p:spPr/>
        <p:txBody>
          <a:bodyPr/>
          <a:lstStyle/>
          <a:p>
            <a:fld id="{B78F6036-E835-44CB-A25A-34C755DFD5D4}" type="slidenum">
              <a:rPr lang="en-US" smtClean="0"/>
              <a:pPr/>
              <a:t>16</a:t>
            </a:fld>
            <a:endParaRPr lang="en-US"/>
          </a:p>
        </p:txBody>
      </p:sp>
    </p:spTree>
    <p:extLst>
      <p:ext uri="{BB962C8B-B14F-4D97-AF65-F5344CB8AC3E}">
        <p14:creationId xmlns:p14="http://schemas.microsoft.com/office/powerpoint/2010/main" val="3750079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80FCB-CD09-DB74-B36D-433BE7BEE5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2D98AA-95F4-5542-A76F-9EED06C898C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7C41EC6-8A31-1D0C-99A1-6A3162F5CAE7}"/>
              </a:ext>
            </a:extLst>
          </p:cNvPr>
          <p:cNvSpPr>
            <a:spLocks noGrp="1"/>
          </p:cNvSpPr>
          <p:nvPr>
            <p:ph type="body" idx="1"/>
          </p:nvPr>
        </p:nvSpPr>
        <p:spPr/>
        <p:txBody>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هناك أي تغييرات في أنماط الشراء على مدار السنوات</a:t>
            </a:r>
            <a:r>
              <a:rPr lang="ar-EG" sz="1800" dirty="0">
                <a:effectLst/>
                <a:latin typeface="Calibri" panose="020F0502020204030204" pitchFamily="34" charset="0"/>
                <a:ea typeface="Calibri" panose="020F0502020204030204" pitchFamily="34" charset="0"/>
                <a:cs typeface="Arial" panose="020B0604020202020204" pitchFamily="34" charset="0"/>
              </a:rPr>
              <a:t>؟ يوجد زيادة مستمرة في المبيعات على مدار السنين ، كما يوجد زيادة في عدد الطلبيات ايضا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ar-EG" altLang="zh-CN" dirty="0"/>
              <a:t>واستنتجنا انه يوجد علاقة طرية بين زيادة عدد الطبيات وزيادة ثمن المبيعات</a:t>
            </a:r>
            <a:endParaRPr lang="en-US" altLang="zh-CN" sz="1800" dirty="0">
              <a:effectLst/>
              <a:latin typeface="Calibri" panose="020F0502020204030204" pitchFamily="34" charset="0"/>
              <a:cs typeface="Arial" panose="020B0604020202020204" pitchFamily="34" charset="0"/>
            </a:endParaRPr>
          </a:p>
          <a:p>
            <a:r>
              <a:rPr lang="ar-EG" altLang="zh-CN" dirty="0"/>
              <a:t>2018 وخاصة الربع الثالث والرابع هي الفترة الزمنية التي شهدت أعلى نمو في المبيعات</a:t>
            </a:r>
          </a:p>
          <a:p>
            <a:r>
              <a:rPr lang="ar-EG" altLang="zh-CN" dirty="0"/>
              <a:t>2016 بشكل عام هي الفترة الزمنية التي شهدت اقل نسبة في المبيعات ،اما اكثر فترة زمنية شهدت انخفاض بالمبيعات هو الربع الاول من سنة 2015</a:t>
            </a:r>
          </a:p>
          <a:p>
            <a:r>
              <a:rPr lang="ar-EG" altLang="zh-CN" dirty="0"/>
              <a:t>بشكل العام الربع الاول والثاني من كل سنة يكون معدل شراء (الادوات المكتبية والالكترونية والاثاث) بهم اقل نسبة الى اشتداد السقيع بفصل الشتاء وانتهاء السنة المالية ،،،، </a:t>
            </a:r>
          </a:p>
          <a:p>
            <a:r>
              <a:rPr lang="ar-EG" altLang="zh-CN" dirty="0"/>
              <a:t> وتبدأ المبيعات تزيد ابتداء من الربع الثالث ثم الرابع نسبة لدخول المدراس وبداية سنة مالية جديدة</a:t>
            </a:r>
            <a:endParaRPr lang="zh-CN" altLang="en-US" dirty="0"/>
          </a:p>
        </p:txBody>
      </p:sp>
      <p:sp>
        <p:nvSpPr>
          <p:cNvPr id="4" name="灯片编号占位符 3">
            <a:extLst>
              <a:ext uri="{FF2B5EF4-FFF2-40B4-BE49-F238E27FC236}">
                <a16:creationId xmlns:a16="http://schemas.microsoft.com/office/drawing/2014/main" id="{C11E33BB-9A62-9A55-2A4D-C466A324A96D}"/>
              </a:ext>
            </a:extLst>
          </p:cNvPr>
          <p:cNvSpPr>
            <a:spLocks noGrp="1"/>
          </p:cNvSpPr>
          <p:nvPr>
            <p:ph type="sldNum" sz="quarter" idx="10"/>
          </p:nvPr>
        </p:nvSpPr>
        <p:spPr/>
        <p:txBody>
          <a:bodyPr/>
          <a:lstStyle/>
          <a:p>
            <a:fld id="{748AEEFA-8A1D-43B1-A8B3-9A14753B7919}" type="slidenum">
              <a:rPr lang="zh-CN" altLang="en-US" smtClean="0"/>
              <a:t>17</a:t>
            </a:fld>
            <a:endParaRPr lang="zh-CN" altLang="en-US"/>
          </a:p>
        </p:txBody>
      </p:sp>
    </p:spTree>
    <p:extLst>
      <p:ext uri="{BB962C8B-B14F-4D97-AF65-F5344CB8AC3E}">
        <p14:creationId xmlns:p14="http://schemas.microsoft.com/office/powerpoint/2010/main" val="3286931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7D31B-CE40-D0AE-7E10-D8ACBE36D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7AB483-F258-EB71-EF2C-C9DE9BB9F84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6F7F159-2012-39F8-47DC-599701CA8033}"/>
              </a:ext>
            </a:extLst>
          </p:cNvPr>
          <p:cNvSpPr>
            <a:spLocks noGrp="1"/>
          </p:cNvSpPr>
          <p:nvPr>
            <p:ph type="body" idx="1"/>
          </p:nvPr>
        </p:nvSpPr>
        <p:spPr/>
        <p:txBody>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شهر نوفمبر هو اعلى الشهور من حيث معدلات المبيعات خلال السنين يليه شهر ديسمبر ، وغالبا بسبب الخصومات الكبيرة في هذا الوقت والبلاك فرايداي</a:t>
            </a:r>
            <a:endParaRPr lang="ar-EG" sz="1800" dirty="0">
              <a:effectLst/>
              <a:latin typeface="Calibri" panose="020F0502020204030204" pitchFamily="34" charset="0"/>
              <a:ea typeface="Calibri" panose="020F0502020204030204" pitchFamily="34" charset="0"/>
              <a:cs typeface="Arial" panose="020B0604020202020204" pitchFamily="34" charset="0"/>
            </a:endParaRPr>
          </a:p>
          <a:p>
            <a:r>
              <a:rPr lang="ar-EG" altLang="zh-CN" dirty="0"/>
              <a:t>شهر فبرايرهو اقل الشهور من حيث معدلات المبيعات خلال السنين يليه شهر ديسمبر يناير، وغالبا بسبب برودة الجو فتأثر على قدرة شراء العملاء للاثاث والادوات المكتبية والالكترونيات </a:t>
            </a:r>
          </a:p>
          <a:p>
            <a:r>
              <a:rPr lang="ar-EG" altLang="zh-CN" dirty="0"/>
              <a:t>تبين ان متوسط الوقت بين الطلب والشحن هو ٤ ايام ، يوجد ولاية </a:t>
            </a:r>
            <a:r>
              <a:rPr lang="en-US" altLang="zh-CN" dirty="0"/>
              <a:t>District of Columbia </a:t>
            </a:r>
            <a:r>
              <a:rPr lang="ar-EG" altLang="zh-CN" dirty="0"/>
              <a:t>متوسط مدة الشحن اكبر حاجة 6 ايام وهي الولاية الوحيدة اللي كدا والذي اثر بالسلب على نسبة مبيعاتها</a:t>
            </a:r>
            <a:endParaRPr lang="zh-CN" altLang="en-US" dirty="0"/>
          </a:p>
        </p:txBody>
      </p:sp>
      <p:sp>
        <p:nvSpPr>
          <p:cNvPr id="4" name="灯片编号占位符 3">
            <a:extLst>
              <a:ext uri="{FF2B5EF4-FFF2-40B4-BE49-F238E27FC236}">
                <a16:creationId xmlns:a16="http://schemas.microsoft.com/office/drawing/2014/main" id="{11F8F2E1-03B2-13A6-E724-7F1B3C483F83}"/>
              </a:ext>
            </a:extLst>
          </p:cNvPr>
          <p:cNvSpPr>
            <a:spLocks noGrp="1"/>
          </p:cNvSpPr>
          <p:nvPr>
            <p:ph type="sldNum" sz="quarter" idx="10"/>
          </p:nvPr>
        </p:nvSpPr>
        <p:spPr/>
        <p:txBody>
          <a:bodyPr/>
          <a:lstStyle/>
          <a:p>
            <a:fld id="{748AEEFA-8A1D-43B1-A8B3-9A14753B7919}" type="slidenum">
              <a:rPr lang="zh-CN" altLang="en-US" smtClean="0"/>
              <a:t>18</a:t>
            </a:fld>
            <a:endParaRPr lang="zh-CN" altLang="en-US"/>
          </a:p>
        </p:txBody>
      </p:sp>
    </p:spTree>
    <p:extLst>
      <p:ext uri="{BB962C8B-B14F-4D97-AF65-F5344CB8AC3E}">
        <p14:creationId xmlns:p14="http://schemas.microsoft.com/office/powerpoint/2010/main" val="2891214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FD483-4868-9415-D0C9-BE401ACC00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AC3859-E3D0-8E47-C4DD-DED59C9DDAA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43105D7-EC0C-C3B7-1347-61DC8DA51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4A1729-E15A-CA02-DDBF-4ABCE44F09CF}"/>
              </a:ext>
            </a:extLst>
          </p:cNvPr>
          <p:cNvSpPr>
            <a:spLocks noGrp="1"/>
          </p:cNvSpPr>
          <p:nvPr>
            <p:ph type="sldNum" sz="quarter" idx="10"/>
          </p:nvPr>
        </p:nvSpPr>
        <p:spPr/>
        <p:txBody>
          <a:bodyPr/>
          <a:lstStyle/>
          <a:p>
            <a:fld id="{B78F6036-E835-44CB-A25A-34C755DFD5D4}" type="slidenum">
              <a:rPr lang="en-US" smtClean="0"/>
              <a:pPr/>
              <a:t>19</a:t>
            </a:fld>
            <a:endParaRPr lang="en-US"/>
          </a:p>
        </p:txBody>
      </p:sp>
    </p:spTree>
    <p:extLst>
      <p:ext uri="{BB962C8B-B14F-4D97-AF65-F5344CB8AC3E}">
        <p14:creationId xmlns:p14="http://schemas.microsoft.com/office/powerpoint/2010/main" val="3242972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3A502-EC68-AED5-EF02-1C34A357C0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196A66-1DE3-2D4C-FD66-93AA8BFF365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72608B9-B5E1-4396-F1A1-9BC6B0EF9F55}"/>
              </a:ext>
            </a:extLst>
          </p:cNvPr>
          <p:cNvSpPr>
            <a:spLocks noGrp="1"/>
          </p:cNvSpPr>
          <p:nvPr>
            <p:ph type="body" idx="1"/>
          </p:nvPr>
        </p:nvSpPr>
        <p:spPr/>
        <p:txBody>
          <a:bodyPr/>
          <a:lstStyle/>
          <a:p>
            <a:r>
              <a:rPr lang="ar-EG" altLang="zh-CN" sz="1050" dirty="0"/>
              <a:t>زيادة الحملات التسويقية في الربع الثالث والرابع (خصومات، عروض حصرية، حزم للمدارس/المكاتب).</a:t>
            </a:r>
          </a:p>
          <a:p>
            <a:r>
              <a:rPr lang="ar-EG" altLang="zh-CN" sz="1050" dirty="0"/>
              <a:t>تحفيز المبيعات في الربع الأول والثاني عبر:</a:t>
            </a:r>
          </a:p>
          <a:p>
            <a:r>
              <a:rPr lang="ar-EG" altLang="zh-CN" sz="1050" dirty="0"/>
              <a:t>عروض "بداية السنة" (مثل خصومات على الأدوات المكتبية).</a:t>
            </a:r>
          </a:p>
          <a:p>
            <a:r>
              <a:rPr lang="ar-EG" altLang="zh-CN" sz="1050" dirty="0"/>
              <a:t>تسويق منتجات موسمية (تسخين، إضاءة، أدوات منزلية).</a:t>
            </a:r>
          </a:p>
          <a:p>
            <a:r>
              <a:rPr lang="ar-EG" altLang="zh-CN" sz="1050" dirty="0"/>
              <a:t>---------------------</a:t>
            </a:r>
          </a:p>
          <a:p>
            <a:r>
              <a:rPr lang="ar-EG" altLang="zh-CN" sz="1050" dirty="0"/>
              <a:t>تحسين سلسلة التوريد لهذه المنطقة (مخازن محلية، شركات شحن أسرع).</a:t>
            </a:r>
          </a:p>
          <a:p>
            <a:r>
              <a:rPr lang="ar-EG" altLang="zh-CN" sz="1050" dirty="0"/>
              <a:t>عروض خاصة مثل "شحن مجاني" أو "خصومات تعويضية" للعملاء في هذه الولاية.</a:t>
            </a:r>
          </a:p>
          <a:p>
            <a:r>
              <a:rPr lang="ar-EG" altLang="zh-CN" sz="1050" dirty="0"/>
              <a:t>دراسة أسباب التأخير (هل هي مشكلة لوجستية؟ كثرة الطلبات؟)</a:t>
            </a:r>
            <a:endParaRPr lang="zh-CN" altLang="en-US" sz="1050" dirty="0"/>
          </a:p>
        </p:txBody>
      </p:sp>
      <p:sp>
        <p:nvSpPr>
          <p:cNvPr id="4" name="灯片编号占位符 3">
            <a:extLst>
              <a:ext uri="{FF2B5EF4-FFF2-40B4-BE49-F238E27FC236}">
                <a16:creationId xmlns:a16="http://schemas.microsoft.com/office/drawing/2014/main" id="{7510B583-9085-F276-13E3-B339E49B5112}"/>
              </a:ext>
            </a:extLst>
          </p:cNvPr>
          <p:cNvSpPr>
            <a:spLocks noGrp="1"/>
          </p:cNvSpPr>
          <p:nvPr>
            <p:ph type="sldNum" sz="quarter" idx="10"/>
          </p:nvPr>
        </p:nvSpPr>
        <p:spPr/>
        <p:txBody>
          <a:bodyPr/>
          <a:lstStyle/>
          <a:p>
            <a:fld id="{748AEEFA-8A1D-43B1-A8B3-9A14753B7919}" type="slidenum">
              <a:rPr lang="zh-CN" altLang="en-US" smtClean="0"/>
              <a:t>20</a:t>
            </a:fld>
            <a:endParaRPr lang="zh-CN" altLang="en-US"/>
          </a:p>
        </p:txBody>
      </p:sp>
    </p:spTree>
    <p:extLst>
      <p:ext uri="{BB962C8B-B14F-4D97-AF65-F5344CB8AC3E}">
        <p14:creationId xmlns:p14="http://schemas.microsoft.com/office/powerpoint/2010/main" val="181902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4E7F-95A3-D1EC-86E4-8543ABE3C6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1B0B75-C0B7-877E-F7C0-B72254DAA8D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50E2732-C444-EE04-CC6E-1D01F58080F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FCE2B4-F3CE-32E4-76DA-DD21CD62CA7D}"/>
              </a:ext>
            </a:extLst>
          </p:cNvPr>
          <p:cNvSpPr>
            <a:spLocks noGrp="1"/>
          </p:cNvSpPr>
          <p:nvPr>
            <p:ph type="sldNum" sz="quarter" idx="10"/>
          </p:nvPr>
        </p:nvSpPr>
        <p:spPr/>
        <p:txBody>
          <a:bodyPr/>
          <a:lstStyle/>
          <a:p>
            <a:fld id="{634E3D44-672D-4571-9441-D1ED69BAA56D}" type="slidenum">
              <a:rPr lang="zh-CN" altLang="en-US" smtClean="0"/>
              <a:t>3</a:t>
            </a:fld>
            <a:endParaRPr lang="zh-CN" altLang="en-US"/>
          </a:p>
        </p:txBody>
      </p:sp>
    </p:spTree>
    <p:extLst>
      <p:ext uri="{BB962C8B-B14F-4D97-AF65-F5344CB8AC3E}">
        <p14:creationId xmlns:p14="http://schemas.microsoft.com/office/powerpoint/2010/main" val="3367617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D22E-76AF-60B0-34B3-028300292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9AD88-B4B5-71E4-5DA6-8E8F73D27C4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73022C2-3317-A5D7-82AB-94F5859E174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FEA6744A-969F-E263-8F57-5843A86AA9A5}"/>
              </a:ext>
            </a:extLst>
          </p:cNvPr>
          <p:cNvSpPr>
            <a:spLocks noGrp="1"/>
          </p:cNvSpPr>
          <p:nvPr>
            <p:ph type="sldNum" sz="quarter" idx="10"/>
          </p:nvPr>
        </p:nvSpPr>
        <p:spPr/>
        <p:txBody>
          <a:bodyPr/>
          <a:lstStyle/>
          <a:p>
            <a:fld id="{B78F6036-E835-44CB-A25A-34C755DFD5D4}" type="slidenum">
              <a:rPr lang="en-US" smtClean="0"/>
              <a:pPr/>
              <a:t>21</a:t>
            </a:fld>
            <a:endParaRPr lang="en-US"/>
          </a:p>
        </p:txBody>
      </p:sp>
    </p:spTree>
    <p:extLst>
      <p:ext uri="{BB962C8B-B14F-4D97-AF65-F5344CB8AC3E}">
        <p14:creationId xmlns:p14="http://schemas.microsoft.com/office/powerpoint/2010/main" val="3424202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75E6B-94DA-18E5-64C5-350F294890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236468-6028-130F-1A62-88AF822C18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3C9D09-3F5B-2E34-7673-F6FFB795F9E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0B04696-9214-FA8E-D597-204D2444F6A3}"/>
              </a:ext>
            </a:extLst>
          </p:cNvPr>
          <p:cNvSpPr>
            <a:spLocks noGrp="1"/>
          </p:cNvSpPr>
          <p:nvPr>
            <p:ph type="sldNum" sz="quarter" idx="10"/>
          </p:nvPr>
        </p:nvSpPr>
        <p:spPr/>
        <p:txBody>
          <a:bodyPr/>
          <a:lstStyle/>
          <a:p>
            <a:fld id="{41E0E0E2-7263-44C4-AAA9-733DBA7BD205}" type="slidenum">
              <a:rPr lang="zh-CN" altLang="en-US" smtClean="0"/>
              <a:t>22</a:t>
            </a:fld>
            <a:endParaRPr lang="zh-CN" altLang="en-US"/>
          </a:p>
        </p:txBody>
      </p:sp>
    </p:spTree>
    <p:extLst>
      <p:ext uri="{BB962C8B-B14F-4D97-AF65-F5344CB8AC3E}">
        <p14:creationId xmlns:p14="http://schemas.microsoft.com/office/powerpoint/2010/main" val="1086852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2F07-B0B0-199C-43F2-27992A7B2A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2EC9AA-CE39-4E50-3684-72ADA571D3D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529791A-3DEC-EF97-F7FE-458BF40A046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E4000AFB-5C10-4A58-B595-394F12C158C7}"/>
              </a:ext>
            </a:extLst>
          </p:cNvPr>
          <p:cNvSpPr>
            <a:spLocks noGrp="1"/>
          </p:cNvSpPr>
          <p:nvPr>
            <p:ph type="sldNum" sz="quarter" idx="10"/>
          </p:nvPr>
        </p:nvSpPr>
        <p:spPr/>
        <p:txBody>
          <a:bodyPr/>
          <a:lstStyle/>
          <a:p>
            <a:fld id="{B78F6036-E835-44CB-A25A-34C755DFD5D4}" type="slidenum">
              <a:rPr lang="en-US" smtClean="0"/>
              <a:pPr/>
              <a:t>23</a:t>
            </a:fld>
            <a:endParaRPr lang="en-US"/>
          </a:p>
        </p:txBody>
      </p:sp>
    </p:spTree>
    <p:extLst>
      <p:ext uri="{BB962C8B-B14F-4D97-AF65-F5344CB8AC3E}">
        <p14:creationId xmlns:p14="http://schemas.microsoft.com/office/powerpoint/2010/main" val="2179963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430F-0C2C-DEC2-B3B8-511CDE235E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2941BC-B6C8-7FEB-E5E8-D1ADF491105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ED98A1D-7A78-EA57-942A-EAE76D19D5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2FB2DC-76B8-1BB1-1660-65ACCAB0DD8F}"/>
              </a:ext>
            </a:extLst>
          </p:cNvPr>
          <p:cNvSpPr>
            <a:spLocks noGrp="1"/>
          </p:cNvSpPr>
          <p:nvPr>
            <p:ph type="sldNum" sz="quarter" idx="10"/>
          </p:nvPr>
        </p:nvSpPr>
        <p:spPr/>
        <p:txBody>
          <a:bodyPr/>
          <a:lstStyle/>
          <a:p>
            <a:fld id="{748AEEFA-8A1D-43B1-A8B3-9A14753B7919}" type="slidenum">
              <a:rPr lang="zh-CN" altLang="en-US" smtClean="0"/>
              <a:t>24</a:t>
            </a:fld>
            <a:endParaRPr lang="zh-CN" altLang="en-US"/>
          </a:p>
        </p:txBody>
      </p:sp>
    </p:spTree>
    <p:extLst>
      <p:ext uri="{BB962C8B-B14F-4D97-AF65-F5344CB8AC3E}">
        <p14:creationId xmlns:p14="http://schemas.microsoft.com/office/powerpoint/2010/main" val="1027606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3287B-9AD6-46CE-AB13-DDB1289EB1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ABA175-6824-6A83-DD51-B1E2042BE20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2D3055C-C99F-7FAA-C66A-D90FAFFFA16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D0A74C-67D8-0F92-A47A-E32D4D529CDE}"/>
              </a:ext>
            </a:extLst>
          </p:cNvPr>
          <p:cNvSpPr>
            <a:spLocks noGrp="1"/>
          </p:cNvSpPr>
          <p:nvPr>
            <p:ph type="sldNum" sz="quarter" idx="10"/>
          </p:nvPr>
        </p:nvSpPr>
        <p:spPr/>
        <p:txBody>
          <a:bodyPr/>
          <a:lstStyle/>
          <a:p>
            <a:fld id="{748AEEFA-8A1D-43B1-A8B3-9A14753B7919}" type="slidenum">
              <a:rPr lang="zh-CN" altLang="en-US" smtClean="0"/>
              <a:t>25</a:t>
            </a:fld>
            <a:endParaRPr lang="zh-CN" altLang="en-US"/>
          </a:p>
        </p:txBody>
      </p:sp>
    </p:spTree>
    <p:extLst>
      <p:ext uri="{BB962C8B-B14F-4D97-AF65-F5344CB8AC3E}">
        <p14:creationId xmlns:p14="http://schemas.microsoft.com/office/powerpoint/2010/main" val="3118420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605C-EAF2-78B8-7CF5-F9DD28C913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EBBF38-3CF6-6026-0AD9-0CA504CCD64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1DBCB0D-68CA-CC7B-82BA-AEFEDF9D9D27}"/>
              </a:ext>
            </a:extLst>
          </p:cNvPr>
          <p:cNvSpPr>
            <a:spLocks noGrp="1"/>
          </p:cNvSpPr>
          <p:nvPr>
            <p:ph type="body" idx="1"/>
          </p:nvPr>
        </p:nvSpPr>
        <p:spPr/>
        <p:txBody>
          <a:bodyPr/>
          <a:lstStyle/>
          <a:p>
            <a:r>
              <a:rPr lang="en-US"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Fluctuations</a:t>
            </a:r>
            <a:r>
              <a:rPr lang="ar-EG"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تذبذب</a:t>
            </a:r>
            <a:endParaRPr lang="zh-CN" altLang="en-US" dirty="0"/>
          </a:p>
        </p:txBody>
      </p:sp>
      <p:sp>
        <p:nvSpPr>
          <p:cNvPr id="4" name="灯片编号占位符 3">
            <a:extLst>
              <a:ext uri="{FF2B5EF4-FFF2-40B4-BE49-F238E27FC236}">
                <a16:creationId xmlns:a16="http://schemas.microsoft.com/office/drawing/2014/main" id="{D758B2E0-482C-8AB3-5051-BF28428C76B4}"/>
              </a:ext>
            </a:extLst>
          </p:cNvPr>
          <p:cNvSpPr>
            <a:spLocks noGrp="1"/>
          </p:cNvSpPr>
          <p:nvPr>
            <p:ph type="sldNum" sz="quarter" idx="10"/>
          </p:nvPr>
        </p:nvSpPr>
        <p:spPr/>
        <p:txBody>
          <a:bodyPr/>
          <a:lstStyle/>
          <a:p>
            <a:fld id="{748AEEFA-8A1D-43B1-A8B3-9A14753B7919}" type="slidenum">
              <a:rPr lang="zh-CN" altLang="en-US" smtClean="0"/>
              <a:t>26</a:t>
            </a:fld>
            <a:endParaRPr lang="zh-CN" altLang="en-US"/>
          </a:p>
        </p:txBody>
      </p:sp>
    </p:spTree>
    <p:extLst>
      <p:ext uri="{BB962C8B-B14F-4D97-AF65-F5344CB8AC3E}">
        <p14:creationId xmlns:p14="http://schemas.microsoft.com/office/powerpoint/2010/main" val="3867293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C9D0-8460-7884-972F-B34B3DFF61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B81B65-11A3-26E6-AF2E-406AA48690F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C55E410-1700-5267-539D-9B170E8FDC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A90DD56-6AA7-BC3C-9ACF-9A64B2F37977}"/>
              </a:ext>
            </a:extLst>
          </p:cNvPr>
          <p:cNvSpPr>
            <a:spLocks noGrp="1"/>
          </p:cNvSpPr>
          <p:nvPr>
            <p:ph type="sldNum" sz="quarter" idx="10"/>
          </p:nvPr>
        </p:nvSpPr>
        <p:spPr/>
        <p:txBody>
          <a:bodyPr/>
          <a:lstStyle/>
          <a:p>
            <a:fld id="{748AEEFA-8A1D-43B1-A8B3-9A14753B7919}" type="slidenum">
              <a:rPr lang="zh-CN" altLang="en-US" smtClean="0"/>
              <a:t>27</a:t>
            </a:fld>
            <a:endParaRPr lang="zh-CN" altLang="en-US"/>
          </a:p>
        </p:txBody>
      </p:sp>
    </p:spTree>
    <p:extLst>
      <p:ext uri="{BB962C8B-B14F-4D97-AF65-F5344CB8AC3E}">
        <p14:creationId xmlns:p14="http://schemas.microsoft.com/office/powerpoint/2010/main" val="1743251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917C-82E5-2A35-203F-5FA71E4D84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17F4A4-DFE1-200E-7D3C-213E398B295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0C1793B-294B-F031-86DD-0FD3F6E7C03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CA75B6-9491-F573-0924-F69C69DD82EE}"/>
              </a:ext>
            </a:extLst>
          </p:cNvPr>
          <p:cNvSpPr>
            <a:spLocks noGrp="1"/>
          </p:cNvSpPr>
          <p:nvPr>
            <p:ph type="sldNum" sz="quarter" idx="10"/>
          </p:nvPr>
        </p:nvSpPr>
        <p:spPr/>
        <p:txBody>
          <a:bodyPr/>
          <a:lstStyle/>
          <a:p>
            <a:fld id="{748AEEFA-8A1D-43B1-A8B3-9A14753B7919}" type="slidenum">
              <a:rPr lang="zh-CN" altLang="en-US" smtClean="0"/>
              <a:t>28</a:t>
            </a:fld>
            <a:endParaRPr lang="zh-CN" altLang="en-US"/>
          </a:p>
        </p:txBody>
      </p:sp>
    </p:spTree>
    <p:extLst>
      <p:ext uri="{BB962C8B-B14F-4D97-AF65-F5344CB8AC3E}">
        <p14:creationId xmlns:p14="http://schemas.microsoft.com/office/powerpoint/2010/main" val="1996252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7E8E-9B46-50AA-6125-9714CD8B9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0CA8E9-2999-1A5B-3511-964434D5DA8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7920636-7820-4176-A472-AC8CF12D758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F9D8079-E738-0C7B-1315-ED5C0CE55582}"/>
              </a:ext>
            </a:extLst>
          </p:cNvPr>
          <p:cNvSpPr>
            <a:spLocks noGrp="1"/>
          </p:cNvSpPr>
          <p:nvPr>
            <p:ph type="sldNum" sz="quarter" idx="10"/>
          </p:nvPr>
        </p:nvSpPr>
        <p:spPr/>
        <p:txBody>
          <a:bodyPr/>
          <a:lstStyle/>
          <a:p>
            <a:fld id="{B78F6036-E835-44CB-A25A-34C755DFD5D4}" type="slidenum">
              <a:rPr lang="en-US" smtClean="0"/>
              <a:pPr/>
              <a:t>29</a:t>
            </a:fld>
            <a:endParaRPr lang="en-US"/>
          </a:p>
        </p:txBody>
      </p:sp>
    </p:spTree>
    <p:extLst>
      <p:ext uri="{BB962C8B-B14F-4D97-AF65-F5344CB8AC3E}">
        <p14:creationId xmlns:p14="http://schemas.microsoft.com/office/powerpoint/2010/main" val="298739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E9864-5AC7-60B4-BFA3-5E4DC0E76D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D7ED50-EE7D-5285-3BF3-318677BC8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6E3B6BA-2F67-DDB2-3606-83B808333E6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A0BFC4-A0CC-97DF-2BE4-33A062798001}"/>
              </a:ext>
            </a:extLst>
          </p:cNvPr>
          <p:cNvSpPr>
            <a:spLocks noGrp="1"/>
          </p:cNvSpPr>
          <p:nvPr>
            <p:ph type="sldNum" sz="quarter" idx="10"/>
          </p:nvPr>
        </p:nvSpPr>
        <p:spPr/>
        <p:txBody>
          <a:bodyPr/>
          <a:lstStyle/>
          <a:p>
            <a:fld id="{748AEEFA-8A1D-43B1-A8B3-9A14753B7919}" type="slidenum">
              <a:rPr lang="zh-CN" altLang="en-US" smtClean="0"/>
              <a:t>30</a:t>
            </a:fld>
            <a:endParaRPr lang="zh-CN" altLang="en-US"/>
          </a:p>
        </p:txBody>
      </p:sp>
    </p:spTree>
    <p:extLst>
      <p:ext uri="{BB962C8B-B14F-4D97-AF65-F5344CB8AC3E}">
        <p14:creationId xmlns:p14="http://schemas.microsoft.com/office/powerpoint/2010/main" val="80874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a:t>
            </a:fld>
            <a:endParaRPr lang="en-US"/>
          </a:p>
        </p:txBody>
      </p:sp>
    </p:spTree>
    <p:extLst>
      <p:ext uri="{BB962C8B-B14F-4D97-AF65-F5344CB8AC3E}">
        <p14:creationId xmlns:p14="http://schemas.microsoft.com/office/powerpoint/2010/main" val="3922871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15B7-9D88-E6A4-2653-9446816791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AB2355-926B-E53A-C514-8D33077B7E0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1FB12DB-1A23-EBA4-E026-56532E504DF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60FC8B29-E9D6-4C4C-3BF9-EA33E41FD49E}"/>
              </a:ext>
            </a:extLst>
          </p:cNvPr>
          <p:cNvSpPr>
            <a:spLocks noGrp="1"/>
          </p:cNvSpPr>
          <p:nvPr>
            <p:ph type="sldNum" sz="quarter" idx="10"/>
          </p:nvPr>
        </p:nvSpPr>
        <p:spPr/>
        <p:txBody>
          <a:bodyPr/>
          <a:lstStyle/>
          <a:p>
            <a:fld id="{B78F6036-E835-44CB-A25A-34C755DFD5D4}" type="slidenum">
              <a:rPr lang="en-US" smtClean="0"/>
              <a:pPr/>
              <a:t>31</a:t>
            </a:fld>
            <a:endParaRPr lang="en-US"/>
          </a:p>
        </p:txBody>
      </p:sp>
    </p:spTree>
    <p:extLst>
      <p:ext uri="{BB962C8B-B14F-4D97-AF65-F5344CB8AC3E}">
        <p14:creationId xmlns:p14="http://schemas.microsoft.com/office/powerpoint/2010/main" val="1451504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DF46-C2CE-F393-C6FB-06F12D7C18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EB8E5C-CAD8-86D2-19C6-6F0D07C8C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4CED57-839D-BA25-EB77-5D6C76293C7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1977F98-980D-5835-FECC-02066976F071}"/>
              </a:ext>
            </a:extLst>
          </p:cNvPr>
          <p:cNvSpPr>
            <a:spLocks noGrp="1"/>
          </p:cNvSpPr>
          <p:nvPr>
            <p:ph type="sldNum" sz="quarter" idx="10"/>
          </p:nvPr>
        </p:nvSpPr>
        <p:spPr/>
        <p:txBody>
          <a:bodyPr/>
          <a:lstStyle/>
          <a:p>
            <a:fld id="{41E0E0E2-7263-44C4-AAA9-733DBA7BD205}" type="slidenum">
              <a:rPr lang="zh-CN" altLang="en-US" smtClean="0"/>
              <a:t>32</a:t>
            </a:fld>
            <a:endParaRPr lang="zh-CN" altLang="en-US"/>
          </a:p>
        </p:txBody>
      </p:sp>
    </p:spTree>
    <p:extLst>
      <p:ext uri="{BB962C8B-B14F-4D97-AF65-F5344CB8AC3E}">
        <p14:creationId xmlns:p14="http://schemas.microsoft.com/office/powerpoint/2010/main" val="811413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FF0B-CB88-F4E4-B5C3-7F07C92F10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0144F1-8D6D-D8C1-F1FA-2A720165C4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9CE893-0EB1-13F7-4A69-1FDBC68F46B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11E4150-8277-A197-5FD3-CE766764092F}"/>
              </a:ext>
            </a:extLst>
          </p:cNvPr>
          <p:cNvSpPr>
            <a:spLocks noGrp="1"/>
          </p:cNvSpPr>
          <p:nvPr>
            <p:ph type="sldNum" sz="quarter" idx="10"/>
          </p:nvPr>
        </p:nvSpPr>
        <p:spPr/>
        <p:txBody>
          <a:bodyPr/>
          <a:lstStyle/>
          <a:p>
            <a:fld id="{41E0E0E2-7263-44C4-AAA9-733DBA7BD205}" type="slidenum">
              <a:rPr lang="zh-CN" altLang="en-US" smtClean="0"/>
              <a:t>33</a:t>
            </a:fld>
            <a:endParaRPr lang="zh-CN" altLang="en-US"/>
          </a:p>
        </p:txBody>
      </p:sp>
    </p:spTree>
    <p:extLst>
      <p:ext uri="{BB962C8B-B14F-4D97-AF65-F5344CB8AC3E}">
        <p14:creationId xmlns:p14="http://schemas.microsoft.com/office/powerpoint/2010/main" val="1155275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D6BC-A319-CB9D-8A19-33A7985298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1519FF-E42F-2731-F0BD-A6358C30F9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E8EDE7-C513-7A7C-371F-717F61FB197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6F30A42-0558-555A-5187-31F35125EA4C}"/>
              </a:ext>
            </a:extLst>
          </p:cNvPr>
          <p:cNvSpPr>
            <a:spLocks noGrp="1"/>
          </p:cNvSpPr>
          <p:nvPr>
            <p:ph type="sldNum" sz="quarter" idx="10"/>
          </p:nvPr>
        </p:nvSpPr>
        <p:spPr/>
        <p:txBody>
          <a:bodyPr/>
          <a:lstStyle/>
          <a:p>
            <a:fld id="{41E0E0E2-7263-44C4-AAA9-733DBA7BD205}" type="slidenum">
              <a:rPr lang="zh-CN" altLang="en-US" smtClean="0"/>
              <a:t>34</a:t>
            </a:fld>
            <a:endParaRPr lang="zh-CN" altLang="en-US"/>
          </a:p>
        </p:txBody>
      </p:sp>
    </p:spTree>
    <p:extLst>
      <p:ext uri="{BB962C8B-B14F-4D97-AF65-F5344CB8AC3E}">
        <p14:creationId xmlns:p14="http://schemas.microsoft.com/office/powerpoint/2010/main" val="3715952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0A2A8-8163-CD98-2240-5E39A5D59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17511F-3920-9DE6-F49B-02C88B5CE5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6B6957-7740-2451-EB47-C53E4FDC426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C5689FB-449A-7707-6C10-2844B97AF73D}"/>
              </a:ext>
            </a:extLst>
          </p:cNvPr>
          <p:cNvSpPr>
            <a:spLocks noGrp="1"/>
          </p:cNvSpPr>
          <p:nvPr>
            <p:ph type="sldNum" sz="quarter" idx="10"/>
          </p:nvPr>
        </p:nvSpPr>
        <p:spPr/>
        <p:txBody>
          <a:bodyPr/>
          <a:lstStyle/>
          <a:p>
            <a:fld id="{41E0E0E2-7263-44C4-AAA9-733DBA7BD205}" type="slidenum">
              <a:rPr lang="zh-CN" altLang="en-US" smtClean="0"/>
              <a:t>35</a:t>
            </a:fld>
            <a:endParaRPr lang="zh-CN" altLang="en-US"/>
          </a:p>
        </p:txBody>
      </p:sp>
    </p:spTree>
    <p:extLst>
      <p:ext uri="{BB962C8B-B14F-4D97-AF65-F5344CB8AC3E}">
        <p14:creationId xmlns:p14="http://schemas.microsoft.com/office/powerpoint/2010/main" val="257389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5</a:t>
            </a:fld>
            <a:endParaRPr lang="zh-CN" altLang="en-US"/>
          </a:p>
        </p:txBody>
      </p:sp>
    </p:spTree>
    <p:extLst>
      <p:ext uri="{BB962C8B-B14F-4D97-AF65-F5344CB8AC3E}">
        <p14:creationId xmlns:p14="http://schemas.microsoft.com/office/powerpoint/2010/main" val="252109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9C42-C803-4289-705F-2E089D1508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AFCB8F-79BC-FFB0-774B-E6F1AB39CE7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EFAF2AC-BC09-F18E-20BA-5104060BBBA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3687F265-65D9-4B85-7546-7B373F228AEB}"/>
              </a:ext>
            </a:extLst>
          </p:cNvPr>
          <p:cNvSpPr>
            <a:spLocks noGrp="1"/>
          </p:cNvSpPr>
          <p:nvPr>
            <p:ph type="sldNum" sz="quarter" idx="10"/>
          </p:nvPr>
        </p:nvSpPr>
        <p:spPr/>
        <p:txBody>
          <a:bodyPr/>
          <a:lstStyle/>
          <a:p>
            <a:fld id="{B78F6036-E835-44CB-A25A-34C755DFD5D4}" type="slidenum">
              <a:rPr lang="en-US" smtClean="0"/>
              <a:pPr/>
              <a:t>6</a:t>
            </a:fld>
            <a:endParaRPr lang="en-US"/>
          </a:p>
        </p:txBody>
      </p:sp>
    </p:spTree>
    <p:extLst>
      <p:ext uri="{BB962C8B-B14F-4D97-AF65-F5344CB8AC3E}">
        <p14:creationId xmlns:p14="http://schemas.microsoft.com/office/powerpoint/2010/main" val="337183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599A6-ECC6-6736-AE28-9DD916B4B2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4DA327-A50A-D622-666E-A59682B4DAD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8808A9E-7E14-BE4E-AA66-8A475C7697DA}"/>
              </a:ext>
            </a:extLst>
          </p:cNvPr>
          <p:cNvSpPr>
            <a:spLocks noGrp="1"/>
          </p:cNvSpPr>
          <p:nvPr>
            <p:ph type="body" idx="1"/>
          </p:nvPr>
        </p:nvSpPr>
        <p:spPr/>
        <p:txBody>
          <a:bodyPr/>
          <a:lstStyle/>
          <a:p>
            <a:r>
              <a:rPr lang="en-US"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Fluctuations</a:t>
            </a:r>
            <a:r>
              <a:rPr lang="ar-EG"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تذبذب</a:t>
            </a:r>
            <a:endParaRPr lang="zh-CN" altLang="en-US" dirty="0"/>
          </a:p>
        </p:txBody>
      </p:sp>
      <p:sp>
        <p:nvSpPr>
          <p:cNvPr id="4" name="灯片编号占位符 3">
            <a:extLst>
              <a:ext uri="{FF2B5EF4-FFF2-40B4-BE49-F238E27FC236}">
                <a16:creationId xmlns:a16="http://schemas.microsoft.com/office/drawing/2014/main" id="{ECCD6434-93AC-6FA5-7724-7BD9F5F7A17A}"/>
              </a:ext>
            </a:extLst>
          </p:cNvPr>
          <p:cNvSpPr>
            <a:spLocks noGrp="1"/>
          </p:cNvSpPr>
          <p:nvPr>
            <p:ph type="sldNum" sz="quarter" idx="10"/>
          </p:nvPr>
        </p:nvSpPr>
        <p:spPr/>
        <p:txBody>
          <a:bodyPr/>
          <a:lstStyle/>
          <a:p>
            <a:fld id="{748AEEFA-8A1D-43B1-A8B3-9A14753B7919}" type="slidenum">
              <a:rPr lang="zh-CN" altLang="en-US" smtClean="0"/>
              <a:t>7</a:t>
            </a:fld>
            <a:endParaRPr lang="zh-CN" altLang="en-US"/>
          </a:p>
        </p:txBody>
      </p:sp>
    </p:spTree>
    <p:extLst>
      <p:ext uri="{BB962C8B-B14F-4D97-AF65-F5344CB8AC3E}">
        <p14:creationId xmlns:p14="http://schemas.microsoft.com/office/powerpoint/2010/main" val="109601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48B4D-61C5-D90E-44A8-E1618107A8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BDB84-C400-F8E7-79A8-F0A5A6AA451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03066A2-C8EE-B4AC-1278-862E8D44434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CEB536C8-83A2-F144-9440-7FB73AA63204}"/>
              </a:ext>
            </a:extLst>
          </p:cNvPr>
          <p:cNvSpPr>
            <a:spLocks noGrp="1"/>
          </p:cNvSpPr>
          <p:nvPr>
            <p:ph type="sldNum" sz="quarter" idx="10"/>
          </p:nvPr>
        </p:nvSpPr>
        <p:spPr/>
        <p:txBody>
          <a:bodyPr/>
          <a:lstStyle/>
          <a:p>
            <a:fld id="{B78F6036-E835-44CB-A25A-34C755DFD5D4}" type="slidenum">
              <a:rPr lang="en-US" smtClean="0"/>
              <a:pPr/>
              <a:t>8</a:t>
            </a:fld>
            <a:endParaRPr lang="en-US"/>
          </a:p>
        </p:txBody>
      </p:sp>
    </p:spTree>
    <p:extLst>
      <p:ext uri="{BB962C8B-B14F-4D97-AF65-F5344CB8AC3E}">
        <p14:creationId xmlns:p14="http://schemas.microsoft.com/office/powerpoint/2010/main" val="1489135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C99BB-4064-C585-F414-AFDB2CF4B3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001713-B9B2-494D-8822-9A42E248EFE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8E1BD89-5F3C-ED48-EF4B-C475791166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58F5295-DFB1-F8A5-B380-F1323526E0DA}"/>
              </a:ext>
            </a:extLst>
          </p:cNvPr>
          <p:cNvSpPr>
            <a:spLocks noGrp="1"/>
          </p:cNvSpPr>
          <p:nvPr>
            <p:ph type="sldNum" sz="quarter" idx="10"/>
          </p:nvPr>
        </p:nvSpPr>
        <p:spPr/>
        <p:txBody>
          <a:bodyPr/>
          <a:lstStyle/>
          <a:p>
            <a:fld id="{748AEEFA-8A1D-43B1-A8B3-9A14753B7919}" type="slidenum">
              <a:rPr lang="zh-CN" altLang="en-US" smtClean="0"/>
              <a:t>9</a:t>
            </a:fld>
            <a:endParaRPr lang="zh-CN" altLang="en-US"/>
          </a:p>
        </p:txBody>
      </p:sp>
    </p:spTree>
    <p:extLst>
      <p:ext uri="{BB962C8B-B14F-4D97-AF65-F5344CB8AC3E}">
        <p14:creationId xmlns:p14="http://schemas.microsoft.com/office/powerpoint/2010/main" val="2548595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FDCF-C857-2D5E-E145-08C72FCBD1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1C51AB-AA94-CDC4-A868-39C0CCF3862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A4DD83A-4F68-6835-0519-C4BEB4C5FB3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2302D51F-C8AF-0199-E04F-56696321A5DA}"/>
              </a:ext>
            </a:extLst>
          </p:cNvPr>
          <p:cNvSpPr>
            <a:spLocks noGrp="1"/>
          </p:cNvSpPr>
          <p:nvPr>
            <p:ph type="sldNum" sz="quarter" idx="10"/>
          </p:nvPr>
        </p:nvSpPr>
        <p:spPr/>
        <p:txBody>
          <a:bodyPr/>
          <a:lstStyle/>
          <a:p>
            <a:fld id="{B78F6036-E835-44CB-A25A-34C755DFD5D4}" type="slidenum">
              <a:rPr lang="en-US" smtClean="0"/>
              <a:pPr/>
              <a:t>10</a:t>
            </a:fld>
            <a:endParaRPr lang="en-US"/>
          </a:p>
        </p:txBody>
      </p:sp>
    </p:spTree>
    <p:extLst>
      <p:ext uri="{BB962C8B-B14F-4D97-AF65-F5344CB8AC3E}">
        <p14:creationId xmlns:p14="http://schemas.microsoft.com/office/powerpoint/2010/main" val="52162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5827960" y="32921"/>
            <a:ext cx="648074" cy="131574"/>
          </a:xfrm>
          <a:prstGeom prst="rect">
            <a:avLst/>
          </a:prstGeom>
          <a:noFill/>
        </p:spPr>
        <p:txBody>
          <a:bodyPr wrap="square" rtlCol="0">
            <a:spAutoFit/>
          </a:bodyPr>
          <a:lstStyle/>
          <a:p>
            <a:pPr>
              <a:lnSpc>
                <a:spcPct val="200000"/>
              </a:lnSpc>
            </a:pPr>
            <a:r>
              <a:rPr lang="en-US" altLang="zh-CN" sz="150" dirty="0">
                <a:latin typeface="微软雅黑" panose="020B0503020204020204" pitchFamily="34" charset="-122"/>
                <a:ea typeface="微软雅黑" panose="020B0503020204020204" pitchFamily="34" charset="-122"/>
                <a:hlinkClick r:id="rId2"/>
              </a:rPr>
              <a:t>PPT</a:t>
            </a:r>
            <a:r>
              <a:rPr lang="zh-CN" altLang="en-US" sz="150" dirty="0">
                <a:latin typeface="微软雅黑" panose="020B0503020204020204" pitchFamily="34" charset="-122"/>
                <a:ea typeface="微软雅黑" panose="020B0503020204020204" pitchFamily="34" charset="-122"/>
                <a:hlinkClick r:id="rId2"/>
              </a:rPr>
              <a:t>下载</a:t>
            </a:r>
            <a:r>
              <a:rPr lang="zh-CN" altLang="en-US" sz="150" dirty="0">
                <a:latin typeface="微软雅黑" panose="020B0503020204020204" pitchFamily="34" charset="-122"/>
                <a:ea typeface="微软雅黑" panose="020B0503020204020204" pitchFamily="34" charset="-122"/>
              </a:rPr>
              <a:t> </a:t>
            </a:r>
            <a:r>
              <a:rPr lang="en-US" altLang="zh-CN" sz="150" dirty="0">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17083567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054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1249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8290381"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08052"/>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8.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9.xml"/><Relationship Id="rId5" Type="http://schemas.openxmlformats.org/officeDocument/2006/relationships/slideLayout" Target="../slideLayouts/slideLayout14.xml"/><Relationship Id="rId4"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25.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8.jp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11.xml"/><Relationship Id="rId5" Type="http://schemas.openxmlformats.org/officeDocument/2006/relationships/slideLayout" Target="../slideLayouts/slideLayout14.xml"/><Relationship Id="rId4" Type="http://schemas.openxmlformats.org/officeDocument/2006/relationships/tags" Target="../tags/tag2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26.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8.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3.xml"/><Relationship Id="rId5" Type="http://schemas.openxmlformats.org/officeDocument/2006/relationships/slideLayout" Target="../slideLayouts/slideLayout14.xml"/><Relationship Id="rId4"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8.jp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5.xml"/><Relationship Id="rId5" Type="http://schemas.openxmlformats.org/officeDocument/2006/relationships/slideLayout" Target="../slideLayouts/slideLayout14.xml"/><Relationship Id="rId4" Type="http://schemas.openxmlformats.org/officeDocument/2006/relationships/tags" Target="../tags/tag2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8.jp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8.xml"/><Relationship Id="rId5" Type="http://schemas.openxmlformats.org/officeDocument/2006/relationships/slideLayout" Target="../slideLayouts/slideLayout14.xml"/><Relationship Id="rId4" Type="http://schemas.openxmlformats.org/officeDocument/2006/relationships/tags" Target="../tags/tag32.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8.jp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20.xml"/><Relationship Id="rId5" Type="http://schemas.openxmlformats.org/officeDocument/2006/relationships/slideLayout" Target="../slideLayouts/slideLayout14.xml"/><Relationship Id="rId4" Type="http://schemas.openxmlformats.org/officeDocument/2006/relationships/tags" Target="../tags/tag3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8.jp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22.xml"/><Relationship Id="rId5" Type="http://schemas.openxmlformats.org/officeDocument/2006/relationships/slideLayout" Target="../slideLayouts/slideLayout14.xml"/><Relationship Id="rId4" Type="http://schemas.openxmlformats.org/officeDocument/2006/relationships/tags" Target="../tags/tag40.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23.svg"/><Relationship Id="rId10" Type="http://schemas.openxmlformats.org/officeDocument/2006/relationships/image" Target="../media/image33.png"/><Relationship Id="rId4" Type="http://schemas.openxmlformats.org/officeDocument/2006/relationships/image" Target="../media/image22.png"/><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23.sv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23.svg"/><Relationship Id="rId4" Type="http://schemas.openxmlformats.org/officeDocument/2006/relationships/image" Target="../media/image22.png"/><Relationship Id="rId9" Type="http://schemas.microsoft.com/office/2007/relationships/hdphoto" Target="../media/hdphoto6.wdp"/></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9.png"/><Relationship Id="rId7" Type="http://schemas.microsoft.com/office/2007/relationships/hdphoto" Target="../media/hdphoto7.wdp"/><Relationship Id="rId12" Type="http://schemas.microsoft.com/office/2007/relationships/hdphoto" Target="../media/hdphoto9.wdp"/><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23.svg"/><Relationship Id="rId10" Type="http://schemas.microsoft.com/office/2007/relationships/hdphoto" Target="../media/hdphoto8.wdp"/><Relationship Id="rId4" Type="http://schemas.openxmlformats.org/officeDocument/2006/relationships/image" Target="../media/image22.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upenn.edu/"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www.usnews.com/news/best-states/rankings/economy/business-environment/tax-burden" TargetMode="External"/><Relationship Id="rId5" Type="http://schemas.openxmlformats.org/officeDocument/2006/relationships/image" Target="../media/image23.sv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8.jp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28.xml"/><Relationship Id="rId5" Type="http://schemas.openxmlformats.org/officeDocument/2006/relationships/slideLayout" Target="../slideLayouts/slideLayout14.xml"/><Relationship Id="rId4" Type="http://schemas.openxmlformats.org/officeDocument/2006/relationships/tags" Target="../tags/tag4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23.sv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8.jp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30.xml"/><Relationship Id="rId5" Type="http://schemas.openxmlformats.org/officeDocument/2006/relationships/slideLayout" Target="../slideLayouts/slideLayout14.xml"/><Relationship Id="rId4" Type="http://schemas.openxmlformats.org/officeDocument/2006/relationships/tags" Target="../tags/tag4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5" Type="http://schemas.openxmlformats.org/officeDocument/2006/relationships/image" Target="../media/image48.jpe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50.jpe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8.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8.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5.xml"/><Relationship Id="rId5" Type="http://schemas.openxmlformats.org/officeDocument/2006/relationships/slideLayout" Target="../slideLayouts/slideLayout14.xml"/><Relationship Id="rId4"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8.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7.xml"/><Relationship Id="rId5" Type="http://schemas.openxmlformats.org/officeDocument/2006/relationships/slideLayout" Target="../slideLayouts/slideLayout14.xml"/><Relationship Id="rId4"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8950FD2-4A05-7E1D-2975-89C2999861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437BF6-FE14-CDAE-01A3-48C588FF4D53}"/>
              </a:ext>
            </a:extLst>
          </p:cNvPr>
          <p:cNvGrpSpPr/>
          <p:nvPr/>
        </p:nvGrpSpPr>
        <p:grpSpPr>
          <a:xfrm>
            <a:off x="5755347" y="0"/>
            <a:ext cx="12532653" cy="10287000"/>
            <a:chOff x="0" y="0"/>
            <a:chExt cx="16710205" cy="13716000"/>
          </a:xfrm>
        </p:grpSpPr>
        <p:pic>
          <p:nvPicPr>
            <p:cNvPr id="3" name="Picture 3">
              <a:extLst>
                <a:ext uri="{FF2B5EF4-FFF2-40B4-BE49-F238E27FC236}">
                  <a16:creationId xmlns:a16="http://schemas.microsoft.com/office/drawing/2014/main" id="{9E0F0135-2404-5359-5D3F-BBCB87B11C8E}"/>
                </a:ext>
              </a:extLst>
            </p:cNvPr>
            <p:cNvPicPr>
              <a:picLocks noChangeAspect="1"/>
            </p:cNvPicPr>
            <p:nvPr/>
          </p:nvPicPr>
          <p:blipFill>
            <a:blip r:embed="rId3"/>
            <a:srcRect l="9377" r="9377"/>
            <a:stretch>
              <a:fillRect/>
            </a:stretch>
          </p:blipFill>
          <p:spPr>
            <a:xfrm>
              <a:off x="0" y="0"/>
              <a:ext cx="16710205" cy="13716000"/>
            </a:xfrm>
            <a:prstGeom prst="rect">
              <a:avLst/>
            </a:prstGeom>
          </p:spPr>
        </p:pic>
      </p:grpSp>
      <p:sp>
        <p:nvSpPr>
          <p:cNvPr id="4" name="Freeform 4">
            <a:extLst>
              <a:ext uri="{FF2B5EF4-FFF2-40B4-BE49-F238E27FC236}">
                <a16:creationId xmlns:a16="http://schemas.microsoft.com/office/drawing/2014/main" id="{596C2AC9-F96C-85BB-B4B5-BA27A1A01036}"/>
              </a:ext>
            </a:extLst>
          </p:cNvPr>
          <p:cNvSpPr/>
          <p:nvPr/>
        </p:nvSpPr>
        <p:spPr>
          <a:xfrm>
            <a:off x="566707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41569EEE-51D6-88B9-4761-6AFCC76321E6}"/>
              </a:ext>
            </a:extLst>
          </p:cNvPr>
          <p:cNvSpPr/>
          <p:nvPr/>
        </p:nvSpPr>
        <p:spPr>
          <a:xfrm rot="2824864">
            <a:off x="-5256864" y="5586283"/>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175F01EC-E68D-292A-CFA9-4EE38982B277}"/>
              </a:ext>
            </a:extLst>
          </p:cNvPr>
          <p:cNvSpPr/>
          <p:nvPr/>
        </p:nvSpPr>
        <p:spPr>
          <a:xfrm rot="1720112">
            <a:off x="10425475" y="-6966673"/>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8" name="Picture 17">
            <a:extLst>
              <a:ext uri="{FF2B5EF4-FFF2-40B4-BE49-F238E27FC236}">
                <a16:creationId xmlns:a16="http://schemas.microsoft.com/office/drawing/2014/main" id="{5001B3FC-10A8-5369-BD61-6CF6B9E2DB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237" y="-343495"/>
            <a:ext cx="2966412" cy="2748472"/>
          </a:xfrm>
          <a:prstGeom prst="rect">
            <a:avLst/>
          </a:prstGeom>
        </p:spPr>
      </p:pic>
      <p:grpSp>
        <p:nvGrpSpPr>
          <p:cNvPr id="19" name="Group 10">
            <a:extLst>
              <a:ext uri="{FF2B5EF4-FFF2-40B4-BE49-F238E27FC236}">
                <a16:creationId xmlns:a16="http://schemas.microsoft.com/office/drawing/2014/main" id="{B815A547-F3E9-6F8D-7487-9BF5F820C181}"/>
              </a:ext>
            </a:extLst>
          </p:cNvPr>
          <p:cNvGrpSpPr/>
          <p:nvPr/>
        </p:nvGrpSpPr>
        <p:grpSpPr>
          <a:xfrm>
            <a:off x="1276580" y="3024232"/>
            <a:ext cx="15446146" cy="2962677"/>
            <a:chOff x="-396314" y="339302"/>
            <a:chExt cx="20594861" cy="3950235"/>
          </a:xfrm>
        </p:grpSpPr>
        <p:sp>
          <p:nvSpPr>
            <p:cNvPr id="20" name="TextBox 12">
              <a:extLst>
                <a:ext uri="{FF2B5EF4-FFF2-40B4-BE49-F238E27FC236}">
                  <a16:creationId xmlns:a16="http://schemas.microsoft.com/office/drawing/2014/main" id="{E9E8AF33-3EA9-066B-678E-E1D25EBFC674}"/>
                </a:ext>
              </a:extLst>
            </p:cNvPr>
            <p:cNvSpPr txBox="1"/>
            <p:nvPr/>
          </p:nvSpPr>
          <p:spPr>
            <a:xfrm>
              <a:off x="-396314" y="3414768"/>
              <a:ext cx="18849008" cy="874769"/>
            </a:xfrm>
            <a:prstGeom prst="rect">
              <a:avLst/>
            </a:prstGeom>
          </p:spPr>
          <p:txBody>
            <a:bodyPr lIns="0" tIns="0" rIns="0" bIns="0" rtlCol="0" anchor="t">
              <a:spAutoFit/>
            </a:bodyPr>
            <a:lstStyle/>
            <a:p>
              <a:pPr algn="l">
                <a:lnSpc>
                  <a:spcPts val="5040"/>
                </a:lnSpc>
              </a:pPr>
              <a:r>
                <a:rPr lang="en-US" sz="4400" dirty="0">
                  <a:solidFill>
                    <a:srgbClr val="FFFFFF"/>
                  </a:solidFill>
                  <a:latin typeface="Arial" panose="020B0604020202020204" pitchFamily="34" charset="0"/>
                  <a:ea typeface="IBM Plex Sans"/>
                  <a:cs typeface="Arial" panose="020B0604020202020204" pitchFamily="34" charset="0"/>
                  <a:sym typeface="IBM Plex Sans"/>
                </a:rPr>
                <a:t>Superstore sales </a:t>
              </a:r>
            </a:p>
          </p:txBody>
        </p:sp>
        <p:sp>
          <p:nvSpPr>
            <p:cNvPr id="21" name="TextBox 13">
              <a:extLst>
                <a:ext uri="{FF2B5EF4-FFF2-40B4-BE49-F238E27FC236}">
                  <a16:creationId xmlns:a16="http://schemas.microsoft.com/office/drawing/2014/main" id="{E36BE74A-C315-C01D-005F-88138E7D2437}"/>
                </a:ext>
              </a:extLst>
            </p:cNvPr>
            <p:cNvSpPr txBox="1"/>
            <p:nvPr/>
          </p:nvSpPr>
          <p:spPr>
            <a:xfrm>
              <a:off x="-396314" y="339302"/>
              <a:ext cx="20594861" cy="2235825"/>
            </a:xfrm>
            <a:prstGeom prst="rect">
              <a:avLst/>
            </a:prstGeom>
          </p:spPr>
          <p:txBody>
            <a:bodyPr wrap="square" lIns="0" tIns="0" rIns="0" bIns="0" rtlCol="0" anchor="t">
              <a:spAutoFit/>
            </a:bodyPr>
            <a:lstStyle/>
            <a:p>
              <a:pPr algn="l">
                <a:lnSpc>
                  <a:spcPts val="14431"/>
                </a:lnSpc>
              </a:pPr>
              <a:r>
                <a:rPr lang="en-US" sz="10000" b="1" dirty="0">
                  <a:solidFill>
                    <a:srgbClr val="FFFFFF"/>
                  </a:solidFill>
                  <a:latin typeface="Arial" panose="020B0604020202020204" pitchFamily="34" charset="0"/>
                  <a:ea typeface="Telegraf Medium"/>
                  <a:cs typeface="Arial" panose="020B0604020202020204" pitchFamily="34" charset="0"/>
                  <a:sym typeface="Telegraf Medium"/>
                </a:rPr>
                <a:t>Final project Group 3</a:t>
              </a:r>
            </a:p>
          </p:txBody>
        </p:sp>
      </p:grpSp>
      <p:pic>
        <p:nvPicPr>
          <p:cNvPr id="8" name="Picture 7">
            <a:extLst>
              <a:ext uri="{FF2B5EF4-FFF2-40B4-BE49-F238E27FC236}">
                <a16:creationId xmlns:a16="http://schemas.microsoft.com/office/drawing/2014/main" id="{302C7EA0-6CDD-4D08-0F9F-57A0C0822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53467" y="454355"/>
            <a:ext cx="2316522" cy="1152771"/>
          </a:xfrm>
          <a:prstGeom prst="rect">
            <a:avLst/>
          </a:prstGeom>
        </p:spPr>
      </p:pic>
      <p:cxnSp>
        <p:nvCxnSpPr>
          <p:cNvPr id="11" name="Straight Connector 10">
            <a:extLst>
              <a:ext uri="{FF2B5EF4-FFF2-40B4-BE49-F238E27FC236}">
                <a16:creationId xmlns:a16="http://schemas.microsoft.com/office/drawing/2014/main" id="{F4CD8846-A345-3EE2-EC21-A92079FF6CB1}"/>
              </a:ext>
            </a:extLst>
          </p:cNvPr>
          <p:cNvCxnSpPr>
            <a:cxnSpLocks/>
          </p:cNvCxnSpPr>
          <p:nvPr/>
        </p:nvCxnSpPr>
        <p:spPr>
          <a:xfrm>
            <a:off x="1276580" y="4914900"/>
            <a:ext cx="12515620"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779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E9EF5-11E0-FF7E-19EC-1BAAA81C9DCA}"/>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1ED9C5D2-E6C7-A3A9-49B2-F6F8B2F71CDD}"/>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1D9436BF-4A50-CA9A-9BA8-38B6BCEDF655}"/>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1C7586BE-A322-6047-4ACD-3BB723FC6AB8}"/>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FE2D4EC1-1678-C1C6-3435-87CEA77A50C5}"/>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BC40409D-44B9-CFC4-C66A-C9801C0489FE}"/>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2DAF5B63-F3D9-E5D7-7963-90549697C80B}"/>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245CACF7-0092-CEC3-927F-40C20C98E65B}"/>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DCF2164C-B261-0881-4BCF-6DA42B3AEF6A}"/>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B91E5B6D-F23E-8408-4DC5-F1BA2DD54A65}"/>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02E505D9-A997-35CE-A8B3-6EA28CD2E6DD}"/>
              </a:ext>
            </a:extLst>
          </p:cNvPr>
          <p:cNvSpPr txBox="1"/>
          <p:nvPr/>
        </p:nvSpPr>
        <p:spPr>
          <a:xfrm>
            <a:off x="8622226" y="4536892"/>
            <a:ext cx="9396227" cy="1617622"/>
          </a:xfrm>
          <a:prstGeom prst="rect">
            <a:avLst/>
          </a:prstGeom>
          <a:noFill/>
        </p:spPr>
        <p:txBody>
          <a:bodyPr wrap="square" lIns="0" tIns="0" rIns="0" bIns="0" rtlCol="0">
            <a:spAutoFit/>
          </a:bodyPr>
          <a:lstStyle/>
          <a:p>
            <a:pPr>
              <a:lnSpc>
                <a:spcPct val="130000"/>
              </a:lnSpc>
            </a:pPr>
            <a:r>
              <a:rPr lang="en-US" altLang="zh-CN" sz="8800" b="1" dirty="0">
                <a:solidFill>
                  <a:schemeClr val="bg1"/>
                </a:solidFill>
                <a:latin typeface="Arial Black"/>
                <a:ea typeface="微软雅黑"/>
                <a:cs typeface="+mn-ea"/>
                <a:sym typeface="Arial Black"/>
              </a:rPr>
              <a:t>Used tools</a:t>
            </a:r>
            <a:endParaRPr lang="zh-CN" altLang="en-US" sz="88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ACAF464C-E09D-699C-D1D4-50CEAAA4782C}"/>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04</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28502665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AA8FD-7B9E-F21D-8AD8-89851952BD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B1155B6-FFD1-6C69-A533-DAB934836B52}"/>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9D8C375A-FC69-A1E6-E968-6FFBFF81D6AF}"/>
              </a:ext>
            </a:extLst>
          </p:cNvPr>
          <p:cNvSpPr txBox="1"/>
          <p:nvPr/>
        </p:nvSpPr>
        <p:spPr>
          <a:xfrm>
            <a:off x="1297208" y="2495091"/>
            <a:ext cx="9191720" cy="6438942"/>
          </a:xfrm>
          <a:prstGeom prst="rect">
            <a:avLst/>
          </a:prstGeom>
          <a:noFill/>
        </p:spPr>
        <p:txBody>
          <a:bodyPr wrap="square" lIns="0" tIns="0" rIns="0" bIns="0" rtlCol="0">
            <a:spAutoFit/>
          </a:bodyPr>
          <a:lstStyle/>
          <a:p>
            <a:r>
              <a:rPr lang="en-US" sz="4000" dirty="0">
                <a:solidFill>
                  <a:schemeClr val="tx1">
                    <a:lumMod val="65000"/>
                    <a:lumOff val="35000"/>
                  </a:schemeClr>
                </a:solidFill>
                <a:latin typeface="Arial" panose="020B0604020202020204" pitchFamily="34" charset="0"/>
                <a:ea typeface="微软雅黑"/>
                <a:cs typeface="Arial" panose="020B0604020202020204" pitchFamily="34" charset="0"/>
              </a:rPr>
              <a:t>Excel</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a:t>
            </a:r>
          </a:p>
          <a:p>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r>
              <a:rPr lang="en-US" sz="4800" dirty="0">
                <a:solidFill>
                  <a:srgbClr val="4F4D50"/>
                </a:solidFill>
                <a:latin typeface="Arial Black"/>
                <a:ea typeface="微软雅黑"/>
                <a:cs typeface="Lato Light" panose="020F0502020204030203" pitchFamily="34" charset="0"/>
              </a:rPr>
              <a:t>Data</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4800" dirty="0">
                <a:solidFill>
                  <a:srgbClr val="4F4D50"/>
                </a:solidFill>
                <a:latin typeface="Arial Black"/>
                <a:ea typeface="微软雅黑"/>
                <a:cs typeface="Lato Light" panose="020F0502020204030203" pitchFamily="34" charset="0"/>
              </a:rPr>
              <a:t>visualization</a:t>
            </a:r>
          </a:p>
          <a:p>
            <a:endParaRPr lang="en-US" sz="4800" dirty="0">
              <a:solidFill>
                <a:srgbClr val="4F4D50"/>
              </a:solidFill>
              <a:latin typeface="Arial Black"/>
              <a:ea typeface="微软雅黑"/>
              <a:cs typeface="Lato Light" panose="020F0502020204030203" pitchFamily="34" charset="0"/>
            </a:endParaRPr>
          </a:p>
          <a:p>
            <a:r>
              <a:rPr lang="en-US" sz="4000" dirty="0">
                <a:solidFill>
                  <a:schemeClr val="tx1">
                    <a:lumMod val="65000"/>
                    <a:lumOff val="35000"/>
                  </a:schemeClr>
                </a:solidFill>
                <a:latin typeface="Arial" panose="020B0604020202020204" pitchFamily="34" charset="0"/>
                <a:ea typeface="微软雅黑"/>
                <a:cs typeface="Arial" panose="020B0604020202020204" pitchFamily="34" charset="0"/>
              </a:rPr>
              <a:t>Tableau</a:t>
            </a:r>
            <a:r>
              <a:rPr lang="en-US" sz="4800" dirty="0">
                <a:solidFill>
                  <a:srgbClr val="4F4D50"/>
                </a:solidFill>
                <a:latin typeface="Arial Black"/>
                <a:ea typeface="微软雅黑"/>
                <a:cs typeface="Lato Light" panose="020F0502020204030203" pitchFamily="34" charset="0"/>
              </a:rPr>
              <a:t> </a:t>
            </a:r>
          </a:p>
          <a:p>
            <a:pPr>
              <a:lnSpc>
                <a:spcPct val="200000"/>
              </a:lnSpc>
            </a:pPr>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a:lnSpc>
                <a:spcPct val="200000"/>
              </a:lnSpc>
            </a:pPr>
            <a:endParaRPr lang="en-US" dirty="0"/>
          </a:p>
          <a:p>
            <a:pPr>
              <a:lnSpc>
                <a:spcPct val="200000"/>
              </a:lnSpc>
            </a:pPr>
            <a:endParaRPr lang="en-US" dirty="0"/>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6" name="Subtitle 2">
            <a:extLst>
              <a:ext uri="{FF2B5EF4-FFF2-40B4-BE49-F238E27FC236}">
                <a16:creationId xmlns:a16="http://schemas.microsoft.com/office/drawing/2014/main" id="{0A823628-1289-A4B9-631E-B5ABADD19823}"/>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108A33A2-98BE-F04E-183B-2BF32D22CC0B}"/>
              </a:ext>
            </a:extLst>
          </p:cNvPr>
          <p:cNvSpPr txBox="1">
            <a:spLocks/>
          </p:cNvSpPr>
          <p:nvPr/>
        </p:nvSpPr>
        <p:spPr>
          <a:xfrm>
            <a:off x="995862" y="1070539"/>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 cleaning</a:t>
            </a:r>
          </a:p>
        </p:txBody>
      </p:sp>
      <p:cxnSp>
        <p:nvCxnSpPr>
          <p:cNvPr id="8" name="直接连接符 7">
            <a:extLst>
              <a:ext uri="{FF2B5EF4-FFF2-40B4-BE49-F238E27FC236}">
                <a16:creationId xmlns:a16="http://schemas.microsoft.com/office/drawing/2014/main" id="{F9DFCFDA-2A1C-C096-E1CE-9848D346666C}"/>
              </a:ext>
            </a:extLst>
          </p:cNvPr>
          <p:cNvCxnSpPr>
            <a:cxnSpLocks/>
          </p:cNvCxnSpPr>
          <p:nvPr/>
        </p:nvCxnSpPr>
        <p:spPr>
          <a:xfrm>
            <a:off x="1323880" y="21717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8E331451-CB70-B038-C31B-F7652E6DDC1E}"/>
              </a:ext>
            </a:extLst>
          </p:cNvPr>
          <p:cNvSpPr/>
          <p:nvPr/>
        </p:nvSpPr>
        <p:spPr>
          <a:xfrm rot="5400000">
            <a:off x="-5163622" y="4127517"/>
            <a:ext cx="1051183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cxnSp>
        <p:nvCxnSpPr>
          <p:cNvPr id="5" name="直接连接符 7">
            <a:extLst>
              <a:ext uri="{FF2B5EF4-FFF2-40B4-BE49-F238E27FC236}">
                <a16:creationId xmlns:a16="http://schemas.microsoft.com/office/drawing/2014/main" id="{6E2AC9C8-75FF-E803-480A-D04B24CA230F}"/>
              </a:ext>
            </a:extLst>
          </p:cNvPr>
          <p:cNvCxnSpPr>
            <a:cxnSpLocks/>
          </p:cNvCxnSpPr>
          <p:nvPr/>
        </p:nvCxnSpPr>
        <p:spPr>
          <a:xfrm>
            <a:off x="1371600" y="46863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erson touching a screen with icons&#10;&#10;AI-generated content may be incorrect.">
            <a:extLst>
              <a:ext uri="{FF2B5EF4-FFF2-40B4-BE49-F238E27FC236}">
                <a16:creationId xmlns:a16="http://schemas.microsoft.com/office/drawing/2014/main" id="{628974B0-487B-5AA2-BC94-1B6B8B072619}"/>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278873" y="1332632"/>
            <a:ext cx="8711919" cy="7621736"/>
          </a:xfrm>
          <a:prstGeom prst="rect">
            <a:avLst/>
          </a:prstGeom>
        </p:spPr>
      </p:pic>
    </p:spTree>
    <p:extLst>
      <p:ext uri="{BB962C8B-B14F-4D97-AF65-F5344CB8AC3E}">
        <p14:creationId xmlns:p14="http://schemas.microsoft.com/office/powerpoint/2010/main" val="27558964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4"/>
                                        </p:tgtEl>
                                        <p:attrNameLst>
                                          <p:attrName>ppt_y</p:attrName>
                                        </p:attrNameLst>
                                      </p:cBhvr>
                                      <p:tavLst>
                                        <p:tav tm="0">
                                          <p:val>
                                            <p:strVal val="#ppt_y"/>
                                          </p:val>
                                        </p:tav>
                                        <p:tav tm="100000">
                                          <p:val>
                                            <p:strVal val="#ppt_y"/>
                                          </p:val>
                                        </p:tav>
                                      </p:tavLst>
                                    </p:anim>
                                    <p:anim calcmode="lin" valueType="num">
                                      <p:cBhvr>
                                        <p:cTn id="13"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4"/>
                                        </p:tgtEl>
                                      </p:cBhvr>
                                    </p:animEffect>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4828-C17D-914D-5BB3-EFEF8336BCB2}"/>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E790F542-32A0-40A8-97F5-C6FB04BDDF7E}"/>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5BA5827E-2450-CF1F-099B-6AFC60937E8C}"/>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E7012C74-3F3E-1540-CE3F-0A2272962791}"/>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2D727432-3BD6-7575-091C-A69AE6045163}"/>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6E54337C-73D5-53E7-BCD4-03997E2B0296}"/>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F17F808C-AAA4-6081-73D6-663425282F4B}"/>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6D399A18-3A43-4790-8DD4-D3D1DD0D8217}"/>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9B941E27-A27F-4F4E-CE49-17735BB88D52}"/>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7167C4F0-70AA-244A-F403-F5A538B62439}"/>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8C663452-BB22-6AA1-7B17-1DCF0C50B200}"/>
              </a:ext>
            </a:extLst>
          </p:cNvPr>
          <p:cNvSpPr txBox="1"/>
          <p:nvPr/>
        </p:nvSpPr>
        <p:spPr>
          <a:xfrm>
            <a:off x="8622226" y="4536892"/>
            <a:ext cx="9396227" cy="1213217"/>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 cleaning</a:t>
            </a:r>
            <a:endParaRPr lang="zh-CN" altLang="en-US" sz="6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DEBD2FCA-29F9-FB0D-A8ED-A2D2BC9F52C4}"/>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05</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30817980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075-AD79-4DD5-07ED-13EFC6108A8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9A35319-5E94-2F99-DF49-81316BAFAFA5}"/>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AB343F7E-BA2F-B6AC-3AF1-8D7C86D50C71}"/>
              </a:ext>
            </a:extLst>
          </p:cNvPr>
          <p:cNvSpPr txBox="1"/>
          <p:nvPr/>
        </p:nvSpPr>
        <p:spPr>
          <a:xfrm>
            <a:off x="1297208" y="2495091"/>
            <a:ext cx="9191720" cy="8039380"/>
          </a:xfrm>
          <a:prstGeom prst="rect">
            <a:avLst/>
          </a:prstGeom>
          <a:noFill/>
        </p:spPr>
        <p:txBody>
          <a:bodyPr wrap="square" lIns="0" tIns="0" rIns="0" bIns="0" rtlCol="0">
            <a:spAutoFit/>
          </a:bodyPr>
          <a:lstStyle/>
          <a:p>
            <a:pPr marL="514350" lvl="0" indent="-514350">
              <a:buAutoNum type="arabicPeriod"/>
            </a:pP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Duplication checked </a:t>
            </a:r>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&gt;&gt;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no duplication </a:t>
            </a:r>
          </a:p>
          <a:p>
            <a:pPr marL="457200" lvl="0" indent="-457200">
              <a:buAutoNum type="arabicPeriod"/>
            </a:pPr>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2. </a:t>
            </a: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Null values checked &gt;&gt;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11 null value in postal code column </a:t>
            </a:r>
          </a:p>
          <a:p>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11 value for Burlington city only </a:t>
            </a:r>
          </a:p>
          <a:p>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#Missed Postal code checked online and null values     	  	replaced by postal code </a:t>
            </a:r>
          </a:p>
          <a:p>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lvl="0"/>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3. Standardization of each column data format type </a:t>
            </a:r>
          </a:p>
          <a:p>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#Converting dates in (order date&amp; ship date ) columns</a:t>
            </a:r>
          </a:p>
          <a:p>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a:t>
            </a:r>
          </a:p>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4</a:t>
            </a: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 Adding column (Ship duration) to track shipping criteria </a:t>
            </a:r>
          </a:p>
          <a:p>
            <a:pPr lvl="0"/>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#substracting order date from shipping date </a:t>
            </a:r>
          </a:p>
          <a:p>
            <a:pPr>
              <a:lnSpc>
                <a:spcPct val="200000"/>
              </a:lnSpc>
            </a:pPr>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a:lnSpc>
                <a:spcPct val="200000"/>
              </a:lnSpc>
            </a:pPr>
            <a:endParaRPr lang="en-US" dirty="0"/>
          </a:p>
          <a:p>
            <a:pPr>
              <a:lnSpc>
                <a:spcPct val="200000"/>
              </a:lnSpc>
            </a:pPr>
            <a:endParaRPr lang="en-US" dirty="0"/>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6" name="Subtitle 2">
            <a:extLst>
              <a:ext uri="{FF2B5EF4-FFF2-40B4-BE49-F238E27FC236}">
                <a16:creationId xmlns:a16="http://schemas.microsoft.com/office/drawing/2014/main" id="{8B6190D8-9EAA-369B-CA6D-3E7D789E161D}"/>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0066CB23-97C3-5D58-CBD8-1F8DACEC055B}"/>
              </a:ext>
            </a:extLst>
          </p:cNvPr>
          <p:cNvSpPr txBox="1">
            <a:spLocks/>
          </p:cNvSpPr>
          <p:nvPr/>
        </p:nvSpPr>
        <p:spPr>
          <a:xfrm>
            <a:off x="995862" y="1070539"/>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 cleaning</a:t>
            </a:r>
          </a:p>
        </p:txBody>
      </p:sp>
      <p:cxnSp>
        <p:nvCxnSpPr>
          <p:cNvPr id="8" name="直接连接符 7">
            <a:extLst>
              <a:ext uri="{FF2B5EF4-FFF2-40B4-BE49-F238E27FC236}">
                <a16:creationId xmlns:a16="http://schemas.microsoft.com/office/drawing/2014/main" id="{1ABD2A84-35B8-6910-2074-67CD6A409CD4}"/>
              </a:ext>
            </a:extLst>
          </p:cNvPr>
          <p:cNvCxnSpPr>
            <a:cxnSpLocks/>
          </p:cNvCxnSpPr>
          <p:nvPr/>
        </p:nvCxnSpPr>
        <p:spPr>
          <a:xfrm>
            <a:off x="1323880" y="2356265"/>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1FB90AF0-035B-45F2-B691-8E9D4FD0B030}"/>
              </a:ext>
            </a:extLst>
          </p:cNvPr>
          <p:cNvSpPr/>
          <p:nvPr/>
        </p:nvSpPr>
        <p:spPr>
          <a:xfrm rot="5400000">
            <a:off x="-5163622" y="4127517"/>
            <a:ext cx="1051183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11" name="Picture 10" descr="A computer equipment and objects&#10;&#10;AI-generated content may be incorrect.">
            <a:extLst>
              <a:ext uri="{FF2B5EF4-FFF2-40B4-BE49-F238E27FC236}">
                <a16:creationId xmlns:a16="http://schemas.microsoft.com/office/drawing/2014/main" id="{3F26FA88-F12F-61B8-9501-20E38DA872B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1300202" y="2143886"/>
            <a:ext cx="6149598" cy="6839409"/>
          </a:xfrm>
          <a:prstGeom prst="rect">
            <a:avLst/>
          </a:prstGeom>
        </p:spPr>
      </p:pic>
    </p:spTree>
    <p:extLst>
      <p:ext uri="{BB962C8B-B14F-4D97-AF65-F5344CB8AC3E}">
        <p14:creationId xmlns:p14="http://schemas.microsoft.com/office/powerpoint/2010/main" val="4024907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4"/>
                                        </p:tgtEl>
                                        <p:attrNameLst>
                                          <p:attrName>ppt_y</p:attrName>
                                        </p:attrNameLst>
                                      </p:cBhvr>
                                      <p:tavLst>
                                        <p:tav tm="0">
                                          <p:val>
                                            <p:strVal val="#ppt_y"/>
                                          </p:val>
                                        </p:tav>
                                        <p:tav tm="100000">
                                          <p:val>
                                            <p:strVal val="#ppt_y"/>
                                          </p:val>
                                        </p:tav>
                                      </p:tavLst>
                                    </p:anim>
                                    <p:anim calcmode="lin" valueType="num">
                                      <p:cBhvr>
                                        <p:cTn id="13"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A1CDA-A419-96BA-DBB8-FA82AA16EFC3}"/>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A048762B-E01E-AC94-A9AD-62FFFAE8A506}"/>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7E0A9348-C34E-EAC5-3CFA-5E682494E905}"/>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B9F868C0-B303-CF89-D77E-0E7CB71FC0A2}"/>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A273AB6D-380D-9A14-150D-E09DE3684E6A}"/>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F9BFA37B-256A-F1BA-B496-482A2ABD78E4}"/>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BE79F06E-61DD-B2C7-7AE0-BA1CCADEE208}"/>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50E02FFB-026A-2D18-B22F-84C5D183DD41}"/>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267BC6EB-4455-C34C-7C82-967E1A76D9A8}"/>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9B1BD17D-F934-724D-3B8D-AFDA3E3405B7}"/>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49" name="TextBox 48">
            <a:extLst>
              <a:ext uri="{FF2B5EF4-FFF2-40B4-BE49-F238E27FC236}">
                <a16:creationId xmlns:a16="http://schemas.microsoft.com/office/drawing/2014/main" id="{FB05FBD1-C7B6-C927-C8B5-0655A7205DBE}"/>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Dashboard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6AC16A10-BC13-C928-F955-2BB6FD92C0AF}"/>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06</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9519678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FCAF-60CD-3CA1-AC60-32B4938481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CDF4EB-AB81-BF40-EAD5-C289F3C788CB}"/>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F527F021-6153-278B-E726-C22B331BBD76}"/>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18F3E7BA-2360-8B36-6C3E-3B2C63221C1B}"/>
              </a:ext>
            </a:extLst>
          </p:cNvPr>
          <p:cNvSpPr/>
          <p:nvPr/>
        </p:nvSpPr>
        <p:spPr>
          <a:xfrm>
            <a:off x="280050" y="64342"/>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82666213-CA91-3035-A9A9-F5BEF92ED7E9}"/>
              </a:ext>
            </a:extLst>
          </p:cNvPr>
          <p:cNvSpPr txBox="1"/>
          <p:nvPr/>
        </p:nvSpPr>
        <p:spPr>
          <a:xfrm>
            <a:off x="-948969" y="64341"/>
            <a:ext cx="11756934" cy="3030638"/>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pPr algn="ctr"/>
            <a:r>
              <a:rPr lang="en-GB" altLang="zh-CN" sz="3000" dirty="0">
                <a:sym typeface="Arial"/>
              </a:rPr>
              <a:t>Dashboard Sales Over Years By </a:t>
            </a:r>
            <a:r>
              <a:rPr lang="en-US" altLang="zh-CN" sz="3000" dirty="0">
                <a:sym typeface="+mn-lt"/>
              </a:rPr>
              <a:t>Mohamed Tiba</a:t>
            </a:r>
            <a:endParaRPr lang="zh-CN" altLang="en-US" sz="3000" dirty="0">
              <a:sym typeface="+mn-lt"/>
            </a:endParaRPr>
          </a:p>
          <a:p>
            <a:pPr algn="ctr"/>
            <a:endParaRPr lang="zh-CN" altLang="en-US" sz="3000" dirty="0">
              <a:sym typeface="+mn-lt"/>
            </a:endParaRPr>
          </a:p>
          <a:p>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7" name="Picture 6">
            <a:extLst>
              <a:ext uri="{FF2B5EF4-FFF2-40B4-BE49-F238E27FC236}">
                <a16:creationId xmlns:a16="http://schemas.microsoft.com/office/drawing/2014/main" id="{CC62CD8E-0C6F-FE21-000D-20DBDE42F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50" y="1250157"/>
            <a:ext cx="17858625" cy="8831811"/>
          </a:xfrm>
          <a:prstGeom prst="rect">
            <a:avLst/>
          </a:prstGeom>
        </p:spPr>
      </p:pic>
    </p:spTree>
    <p:extLst>
      <p:ext uri="{BB962C8B-B14F-4D97-AF65-F5344CB8AC3E}">
        <p14:creationId xmlns:p14="http://schemas.microsoft.com/office/powerpoint/2010/main" val="20646699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1E693-E89E-57F3-222F-81A8A1F64D51}"/>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C3EB648E-1FA7-42B9-AEC9-C0D21635EE96}"/>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8B002FD6-4126-9519-913A-EDE3E8E69FCF}"/>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3E2DEBCB-A056-B90B-4026-9F9362B88862}"/>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63210BE8-8215-5D54-2397-A33F3E9271C6}"/>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22B92BE8-A7CE-F85F-A430-865340EA87E5}"/>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0DFABA03-0A69-CA79-9CA2-9D46BA51485D}"/>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122BACF4-689E-CD11-80A7-449A24B42D73}"/>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158838BF-FD2D-179E-1FC9-DC61B1623C54}"/>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A2107C04-9745-42E9-9E89-7CF12BA11F16}"/>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92D31C1B-0A2B-8120-6289-7AA29EC29E71}"/>
              </a:ext>
            </a:extLst>
          </p:cNvPr>
          <p:cNvSpPr txBox="1"/>
          <p:nvPr/>
        </p:nvSpPr>
        <p:spPr>
          <a:xfrm>
            <a:off x="8622226" y="4536892"/>
            <a:ext cx="9396227" cy="2533579"/>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 processing &amp;insights</a:t>
            </a:r>
            <a:endParaRPr lang="zh-CN" altLang="en-US" sz="6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3E4A03C5-DB03-BF92-42D0-7549D2127DC8}"/>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07</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33371005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49AB-BE05-C64B-15B7-142FECCFFE2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3C5EBDA-4D21-A6E6-4B91-610CB878535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5D8CCC92-D555-D9FC-502E-CBD5887324BC}"/>
              </a:ext>
            </a:extLst>
          </p:cNvPr>
          <p:cNvSpPr txBox="1"/>
          <p:nvPr/>
        </p:nvSpPr>
        <p:spPr>
          <a:xfrm>
            <a:off x="1243242" y="1638302"/>
            <a:ext cx="13691958" cy="369332"/>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There have been changes in purchasing patterns over the years as:</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51673A8E-0492-67C7-6AB7-00187257C8EB}"/>
              </a:ext>
            </a:extLst>
          </p:cNvPr>
          <p:cNvSpPr txBox="1">
            <a:spLocks/>
          </p:cNvSpPr>
          <p:nvPr/>
        </p:nvSpPr>
        <p:spPr>
          <a:xfrm>
            <a:off x="995862" y="216865"/>
            <a:ext cx="147775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001" dirty="0">
                <a:solidFill>
                  <a:srgbClr val="4F4D50"/>
                </a:solidFill>
                <a:latin typeface="Arial Black"/>
                <a:ea typeface="微软雅黑"/>
                <a:cs typeface="Lato Light" panose="020F0502020204030203" pitchFamily="34" charset="0"/>
                <a:sym typeface="Arial Black"/>
              </a:rPr>
              <a:t>By analyzing the data, the following was concluded:</a:t>
            </a:r>
          </a:p>
        </p:txBody>
      </p:sp>
      <p:cxnSp>
        <p:nvCxnSpPr>
          <p:cNvPr id="8" name="直接连接符 7">
            <a:extLst>
              <a:ext uri="{FF2B5EF4-FFF2-40B4-BE49-F238E27FC236}">
                <a16:creationId xmlns:a16="http://schemas.microsoft.com/office/drawing/2014/main" id="{A7297ED2-F235-432F-1B78-D878E4F79CE2}"/>
              </a:ext>
            </a:extLst>
          </p:cNvPr>
          <p:cNvCxnSpPr>
            <a:cxnSpLocks/>
          </p:cNvCxnSpPr>
          <p:nvPr/>
        </p:nvCxnSpPr>
        <p:spPr>
          <a:xfrm>
            <a:off x="1243243" y="12573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2C60FBC0-B85E-519A-BCA4-19C3A0C938FF}"/>
              </a:ext>
            </a:extLst>
          </p:cNvPr>
          <p:cNvSpPr/>
          <p:nvPr/>
        </p:nvSpPr>
        <p:spPr>
          <a:xfrm rot="5400000">
            <a:off x="-5051207" y="4239934"/>
            <a:ext cx="1028700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sp>
        <p:nvSpPr>
          <p:cNvPr id="5" name="TextBox 21">
            <a:extLst>
              <a:ext uri="{FF2B5EF4-FFF2-40B4-BE49-F238E27FC236}">
                <a16:creationId xmlns:a16="http://schemas.microsoft.com/office/drawing/2014/main" id="{F39CF066-5462-6A73-8C69-ACE7232D2909}"/>
              </a:ext>
            </a:extLst>
          </p:cNvPr>
          <p:cNvSpPr txBox="1"/>
          <p:nvPr/>
        </p:nvSpPr>
        <p:spPr>
          <a:xfrm>
            <a:off x="1243242" y="2131415"/>
            <a:ext cx="13691958" cy="738664"/>
          </a:xfrm>
          <a:prstGeom prst="rect">
            <a:avLst/>
          </a:prstGeom>
          <a:noFill/>
        </p:spPr>
        <p:txBody>
          <a:bodyPr wrap="square" lIns="0" tIns="0" rIns="0" bIns="0" rtlCol="0">
            <a:spAutoFit/>
          </a:bodyPr>
          <a:lstStyle/>
          <a:p>
            <a:pPr marL="457223" indent="-457223">
              <a:buFont typeface="Arial" panose="020B0604020202020204" pitchFamily="34" charset="0"/>
              <a:buChar char="•"/>
            </a:pP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There has been a steady increase in sales over the years. </a:t>
            </a:r>
            <a:endParaRPr lang="ar-EG"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marL="457223" indent="-457223">
              <a:buFont typeface="Arial" panose="020B0604020202020204" pitchFamily="34" charset="0"/>
              <a:buChar char="•"/>
            </a:pP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There has also been an increase in the number of orders.</a:t>
            </a:r>
            <a:endParaRPr lang="en-US" altLang="zh-CN" sz="160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9" name="TextBox 21">
            <a:extLst>
              <a:ext uri="{FF2B5EF4-FFF2-40B4-BE49-F238E27FC236}">
                <a16:creationId xmlns:a16="http://schemas.microsoft.com/office/drawing/2014/main" id="{80BA4A01-CEA1-996E-03AE-85E719D12BF2}"/>
              </a:ext>
            </a:extLst>
          </p:cNvPr>
          <p:cNvSpPr txBox="1"/>
          <p:nvPr/>
        </p:nvSpPr>
        <p:spPr>
          <a:xfrm>
            <a:off x="1243242" y="3209912"/>
            <a:ext cx="15292158" cy="738664"/>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We concluded that there is a direct relationship between the increase in the number of orders and the increase in the sales price.</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0" name="TextBox 21">
            <a:extLst>
              <a:ext uri="{FF2B5EF4-FFF2-40B4-BE49-F238E27FC236}">
                <a16:creationId xmlns:a16="http://schemas.microsoft.com/office/drawing/2014/main" id="{37FAE18A-D3F4-FEEA-77E7-A464EEF409F7}"/>
              </a:ext>
            </a:extLst>
          </p:cNvPr>
          <p:cNvSpPr txBox="1"/>
          <p:nvPr/>
        </p:nvSpPr>
        <p:spPr>
          <a:xfrm>
            <a:off x="1224192" y="4288409"/>
            <a:ext cx="17044758" cy="369332"/>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2018, especially the third and fourth quarters, is the period that witnessed the highest growth in sales.</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2" name="TextBox 21">
            <a:extLst>
              <a:ext uri="{FF2B5EF4-FFF2-40B4-BE49-F238E27FC236}">
                <a16:creationId xmlns:a16="http://schemas.microsoft.com/office/drawing/2014/main" id="{227A87EB-CFCD-8149-36B9-9C65F9B8434B}"/>
              </a:ext>
            </a:extLst>
          </p:cNvPr>
          <p:cNvSpPr txBox="1"/>
          <p:nvPr/>
        </p:nvSpPr>
        <p:spPr>
          <a:xfrm>
            <a:off x="1224192" y="5032403"/>
            <a:ext cx="15768408" cy="738664"/>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2016 was generally the period with the lowest sales rate, while the period with the largest decline in sales was the first quarter of 2015.</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3" name="TextBox 21">
            <a:extLst>
              <a:ext uri="{FF2B5EF4-FFF2-40B4-BE49-F238E27FC236}">
                <a16:creationId xmlns:a16="http://schemas.microsoft.com/office/drawing/2014/main" id="{781E7EC0-47BD-9ACB-4ECE-70FB45A15FB5}"/>
              </a:ext>
            </a:extLst>
          </p:cNvPr>
          <p:cNvSpPr txBox="1"/>
          <p:nvPr/>
        </p:nvSpPr>
        <p:spPr>
          <a:xfrm>
            <a:off x="1205142" y="6079988"/>
            <a:ext cx="15768408" cy="1846659"/>
          </a:xfrm>
          <a:prstGeom prst="rect">
            <a:avLst/>
          </a:prstGeom>
          <a:noFill/>
        </p:spPr>
        <p:txBody>
          <a:bodyPr wrap="square" lIns="0" tIns="0" rIns="0" bIns="0" rtlCol="0">
            <a:spAutoFit/>
          </a:bodyPr>
          <a:lstStyle/>
          <a:p>
            <a:pPr marL="342917" indent="-342917">
              <a:buFont typeface="Arial" panose="020B0604020202020204" pitchFamily="34" charset="0"/>
              <a:buChar char="•"/>
            </a:pPr>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In general, the first and second quarters of each year have the lowest purchasing rate (stationery, electronic supplies, and furniture) due to the severity of the winter frost and the end of the fiscal year. </a:t>
            </a:r>
            <a:endParaRPr lang="ar-EG" sz="24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marL="342917" indent="-342917">
              <a:buFont typeface="Arial" panose="020B0604020202020204" pitchFamily="34" charset="0"/>
              <a:buChar char="•"/>
            </a:pPr>
            <a:endParaRPr lang="ar-EG" sz="24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marL="342917" indent="-342917">
              <a:buFont typeface="Arial" panose="020B0604020202020204" pitchFamily="34" charset="0"/>
              <a:buChar char="•"/>
            </a:pPr>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Sales begin to increase starting from the third quarter and then the fourth quarter due to the start of the school year and the beginning of a new fiscal year.</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Tree>
    <p:extLst>
      <p:ext uri="{BB962C8B-B14F-4D97-AF65-F5344CB8AC3E}">
        <p14:creationId xmlns:p14="http://schemas.microsoft.com/office/powerpoint/2010/main" val="3259749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500"/>
                                        <p:tgtEl>
                                          <p:spTgt spid="1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up)">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p:bldP spid="9" grpId="0"/>
      <p:bldP spid="10"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4184A-48E6-5D8F-3BFE-CAB4D64EBB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124DF22-42AB-8407-CDEB-9B1B2039515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33A9FE36-5D9B-32C3-D26C-5ACAF493FDD7}"/>
              </a:ext>
            </a:extLst>
          </p:cNvPr>
          <p:cNvSpPr txBox="1"/>
          <p:nvPr/>
        </p:nvSpPr>
        <p:spPr>
          <a:xfrm>
            <a:off x="1243242" y="1638302"/>
            <a:ext cx="13691958" cy="738664"/>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November is the month with the highest sales rates over the years, </a:t>
            </a:r>
            <a:endParaRPr lang="ar-EG" sz="24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followed by December, mostly due to the big discounts at this time and Black Friday.</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80D4DDD5-87F5-5DAE-C824-72ABAAC7C2F6}"/>
              </a:ext>
            </a:extLst>
          </p:cNvPr>
          <p:cNvSpPr txBox="1">
            <a:spLocks/>
          </p:cNvSpPr>
          <p:nvPr/>
        </p:nvSpPr>
        <p:spPr>
          <a:xfrm>
            <a:off x="995862" y="216865"/>
            <a:ext cx="147775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001" dirty="0">
                <a:solidFill>
                  <a:srgbClr val="4F4D50"/>
                </a:solidFill>
                <a:latin typeface="Arial Black"/>
                <a:ea typeface="微软雅黑"/>
                <a:cs typeface="Lato Light" panose="020F0502020204030203" pitchFamily="34" charset="0"/>
                <a:sym typeface="Arial Black"/>
              </a:rPr>
              <a:t>By analyzing the data, the following was concluded:</a:t>
            </a:r>
          </a:p>
        </p:txBody>
      </p:sp>
      <p:cxnSp>
        <p:nvCxnSpPr>
          <p:cNvPr id="8" name="直接连接符 7">
            <a:extLst>
              <a:ext uri="{FF2B5EF4-FFF2-40B4-BE49-F238E27FC236}">
                <a16:creationId xmlns:a16="http://schemas.microsoft.com/office/drawing/2014/main" id="{33F3A8CD-B1A6-A766-D402-049B3D113492}"/>
              </a:ext>
            </a:extLst>
          </p:cNvPr>
          <p:cNvCxnSpPr>
            <a:cxnSpLocks/>
          </p:cNvCxnSpPr>
          <p:nvPr/>
        </p:nvCxnSpPr>
        <p:spPr>
          <a:xfrm>
            <a:off x="1243243" y="12573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3795FF91-6093-4710-E8C7-2F4AC7C220B6}"/>
              </a:ext>
            </a:extLst>
          </p:cNvPr>
          <p:cNvSpPr/>
          <p:nvPr/>
        </p:nvSpPr>
        <p:spPr>
          <a:xfrm rot="5400000">
            <a:off x="-5051207" y="4239934"/>
            <a:ext cx="1028700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sp>
        <p:nvSpPr>
          <p:cNvPr id="6" name="TextBox 21">
            <a:extLst>
              <a:ext uri="{FF2B5EF4-FFF2-40B4-BE49-F238E27FC236}">
                <a16:creationId xmlns:a16="http://schemas.microsoft.com/office/drawing/2014/main" id="{9FB90421-1C2D-30B9-956A-F6F60068AAAE}"/>
              </a:ext>
            </a:extLst>
          </p:cNvPr>
          <p:cNvSpPr txBox="1"/>
          <p:nvPr/>
        </p:nvSpPr>
        <p:spPr>
          <a:xfrm>
            <a:off x="1243242" y="2757965"/>
            <a:ext cx="15749358" cy="738664"/>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February is the month with the lowest sales rates over the years, followed by December and January, often due to the cold weather affecting customers' ability to purchase furniture, office supplies, and electronics.</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1" name="TextBox 21">
            <a:extLst>
              <a:ext uri="{FF2B5EF4-FFF2-40B4-BE49-F238E27FC236}">
                <a16:creationId xmlns:a16="http://schemas.microsoft.com/office/drawing/2014/main" id="{BAF11473-0AB5-3731-D6B8-58AD69A3E462}"/>
              </a:ext>
            </a:extLst>
          </p:cNvPr>
          <p:cNvSpPr txBox="1"/>
          <p:nvPr/>
        </p:nvSpPr>
        <p:spPr>
          <a:xfrm>
            <a:off x="1269321" y="3977001"/>
            <a:ext cx="15749358" cy="1107996"/>
          </a:xfrm>
          <a:prstGeom prst="rect">
            <a:avLst/>
          </a:prstGeom>
          <a:noFill/>
        </p:spPr>
        <p:txBody>
          <a:bodyPr wrap="square" lIns="0" tIns="0" rIns="0" bIns="0" rtlCol="0">
            <a:spAutoFit/>
          </a:bodyPr>
          <a:lstStyle/>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It turns out that the average time between order and shipping is 4 days. There is a state in the District of Columbia where the average shipping time is the longest, 6 days. It is the only state that does this, which has a negative impact on its sales percentage.</a:t>
            </a:r>
            <a:endParaRPr lang="en-US" altLang="zh-CN" sz="16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Tree>
    <p:extLst>
      <p:ext uri="{BB962C8B-B14F-4D97-AF65-F5344CB8AC3E}">
        <p14:creationId xmlns:p14="http://schemas.microsoft.com/office/powerpoint/2010/main" val="772615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6"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FBC62-3AA3-2A7C-4509-2927CAF9E4FD}"/>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E12BC487-D54B-03BA-8CAE-049CCA35C7BC}"/>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082E5E51-C3F7-1AC0-954F-7CB5D2173713}"/>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4AD593F4-5903-1ADA-457A-3E9C45C091F6}"/>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80729563-F6E8-DAD7-7073-FA4B04216962}"/>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8D872C37-E7F9-9C48-61C5-7C27A6854220}"/>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CB4D2ECE-D1DE-2427-EC2E-7B15E567B62D}"/>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8C75E999-BF59-3D00-B01D-9F66D540118D}"/>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86259C1E-F462-DFA2-9AC7-896457DE2ED3}"/>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ABB99BF8-6765-D193-7983-C977CADCB48D}"/>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9FD782C8-3146-631F-F724-772B944F5C17}"/>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Conclusion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FECCFC6F-D0F3-C364-87E3-08B56C4F4AF3}"/>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08</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7520112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EB24F60-5E53-F0FC-879C-E39BB1EFB61A}"/>
              </a:ext>
            </a:extLst>
          </p:cNvPr>
          <p:cNvPicPr>
            <a:picLocks noChangeAspect="1"/>
          </p:cNvPicPr>
          <p:nvPr/>
        </p:nvPicPr>
        <p:blipFill>
          <a:blip r:embed="rId2"/>
          <a:srcRect t="8442" b="8488"/>
          <a:stretch/>
        </p:blipFill>
        <p:spPr>
          <a:xfrm>
            <a:off x="-1" y="0"/>
            <a:ext cx="18288002" cy="10287000"/>
          </a:xfrm>
          <a:prstGeom prst="rect">
            <a:avLst/>
          </a:prstGeom>
        </p:spPr>
      </p:pic>
      <p:sp>
        <p:nvSpPr>
          <p:cNvPr id="2" name="Freeform 5">
            <a:extLst>
              <a:ext uri="{FF2B5EF4-FFF2-40B4-BE49-F238E27FC236}">
                <a16:creationId xmlns:a16="http://schemas.microsoft.com/office/drawing/2014/main" id="{16A9C543-B819-F89B-FF48-47104E7CC730}"/>
              </a:ext>
            </a:extLst>
          </p:cNvPr>
          <p:cNvSpPr>
            <a:spLocks noChangeArrowheads="1"/>
          </p:cNvSpPr>
          <p:nvPr/>
        </p:nvSpPr>
        <p:spPr bwMode="auto">
          <a:xfrm>
            <a:off x="3020215" y="3368678"/>
            <a:ext cx="2692400" cy="1343027"/>
          </a:xfrm>
          <a:custGeom>
            <a:avLst/>
            <a:gdLst>
              <a:gd name="T0" fmla="*/ 113 w 524"/>
              <a:gd name="T1" fmla="*/ 0 h 262"/>
              <a:gd name="T2" fmla="*/ 416 w 524"/>
              <a:gd name="T3" fmla="*/ 1 h 262"/>
              <a:gd name="T4" fmla="*/ 510 w 524"/>
              <a:gd name="T5" fmla="*/ 60 h 262"/>
              <a:gd name="T6" fmla="*/ 524 w 524"/>
              <a:gd name="T7" fmla="*/ 113 h 262"/>
              <a:gd name="T8" fmla="*/ 523 w 524"/>
              <a:gd name="T9" fmla="*/ 262 h 262"/>
              <a:gd name="T10" fmla="*/ 475 w 524"/>
              <a:gd name="T11" fmla="*/ 262 h 262"/>
              <a:gd name="T12" fmla="*/ 475 w 524"/>
              <a:gd name="T13" fmla="*/ 114 h 262"/>
              <a:gd name="T14" fmla="*/ 410 w 524"/>
              <a:gd name="T15" fmla="*/ 49 h 262"/>
              <a:gd name="T16" fmla="*/ 114 w 524"/>
              <a:gd name="T17" fmla="*/ 49 h 262"/>
              <a:gd name="T18" fmla="*/ 49 w 524"/>
              <a:gd name="T19" fmla="*/ 114 h 262"/>
              <a:gd name="T20" fmla="*/ 49 w 524"/>
              <a:gd name="T21" fmla="*/ 262 h 262"/>
              <a:gd name="T22" fmla="*/ 0 w 524"/>
              <a:gd name="T23" fmla="*/ 262 h 262"/>
              <a:gd name="T24" fmla="*/ 1 w 524"/>
              <a:gd name="T25" fmla="*/ 108 h 262"/>
              <a:gd name="T26" fmla="*/ 60 w 524"/>
              <a:gd name="T27" fmla="*/ 14 h 262"/>
              <a:gd name="T28" fmla="*/ 113 w 524"/>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4"/>
              <a:gd name="T46" fmla="*/ 0 h 262"/>
              <a:gd name="T47" fmla="*/ 524 w 52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4" h="262">
                <a:moveTo>
                  <a:pt x="113" y="0"/>
                </a:moveTo>
                <a:cubicBezTo>
                  <a:pt x="416" y="1"/>
                  <a:pt x="416" y="1"/>
                  <a:pt x="416" y="1"/>
                </a:cubicBezTo>
                <a:cubicBezTo>
                  <a:pt x="457" y="4"/>
                  <a:pt x="489" y="24"/>
                  <a:pt x="510" y="60"/>
                </a:cubicBezTo>
                <a:cubicBezTo>
                  <a:pt x="519" y="77"/>
                  <a:pt x="523" y="94"/>
                  <a:pt x="524" y="113"/>
                </a:cubicBezTo>
                <a:cubicBezTo>
                  <a:pt x="523" y="262"/>
                  <a:pt x="523" y="262"/>
                  <a:pt x="523" y="262"/>
                </a:cubicBezTo>
                <a:cubicBezTo>
                  <a:pt x="475" y="262"/>
                  <a:pt x="475" y="262"/>
                  <a:pt x="475" y="262"/>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1" y="108"/>
                  <a:pt x="1" y="108"/>
                  <a:pt x="1" y="108"/>
                </a:cubicBezTo>
                <a:cubicBezTo>
                  <a:pt x="4" y="67"/>
                  <a:pt x="24" y="35"/>
                  <a:pt x="60" y="14"/>
                </a:cubicBezTo>
                <a:cubicBezTo>
                  <a:pt x="77" y="5"/>
                  <a:pt x="94" y="1"/>
                  <a:pt x="113"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3" name="Freeform 7">
            <a:extLst>
              <a:ext uri="{FF2B5EF4-FFF2-40B4-BE49-F238E27FC236}">
                <a16:creationId xmlns:a16="http://schemas.microsoft.com/office/drawing/2014/main" id="{223AB9C4-ACC8-AFC4-A6B5-D8E8B9F5023F}"/>
              </a:ext>
            </a:extLst>
          </p:cNvPr>
          <p:cNvSpPr>
            <a:spLocks noChangeArrowheads="1"/>
          </p:cNvSpPr>
          <p:nvPr/>
        </p:nvSpPr>
        <p:spPr bwMode="auto">
          <a:xfrm>
            <a:off x="5461790" y="4711703"/>
            <a:ext cx="2686050" cy="1346201"/>
          </a:xfrm>
          <a:custGeom>
            <a:avLst/>
            <a:gdLst>
              <a:gd name="T0" fmla="*/ 523 w 523"/>
              <a:gd name="T1" fmla="*/ 0 h 262"/>
              <a:gd name="T2" fmla="*/ 523 w 523"/>
              <a:gd name="T3" fmla="*/ 154 h 262"/>
              <a:gd name="T4" fmla="*/ 522 w 523"/>
              <a:gd name="T5" fmla="*/ 165 h 262"/>
              <a:gd name="T6" fmla="*/ 411 w 523"/>
              <a:gd name="T7" fmla="*/ 262 h 262"/>
              <a:gd name="T8" fmla="*/ 108 w 523"/>
              <a:gd name="T9" fmla="*/ 261 h 262"/>
              <a:gd name="T10" fmla="*/ 14 w 523"/>
              <a:gd name="T11" fmla="*/ 202 h 262"/>
              <a:gd name="T12" fmla="*/ 0 w 523"/>
              <a:gd name="T13" fmla="*/ 149 h 262"/>
              <a:gd name="T14" fmla="*/ 0 w 523"/>
              <a:gd name="T15" fmla="*/ 0 h 262"/>
              <a:gd name="T16" fmla="*/ 49 w 523"/>
              <a:gd name="T17" fmla="*/ 0 h 262"/>
              <a:gd name="T18" fmla="*/ 49 w 523"/>
              <a:gd name="T19" fmla="*/ 148 h 262"/>
              <a:gd name="T20" fmla="*/ 114 w 523"/>
              <a:gd name="T21" fmla="*/ 213 h 262"/>
              <a:gd name="T22" fmla="*/ 410 w 523"/>
              <a:gd name="T23" fmla="*/ 213 h 262"/>
              <a:gd name="T24" fmla="*/ 475 w 523"/>
              <a:gd name="T25" fmla="*/ 148 h 262"/>
              <a:gd name="T26" fmla="*/ 475 w 523"/>
              <a:gd name="T27" fmla="*/ 0 h 262"/>
              <a:gd name="T28" fmla="*/ 523 w 523"/>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262"/>
              <a:gd name="T47" fmla="*/ 523 w 523"/>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262">
                <a:moveTo>
                  <a:pt x="523" y="0"/>
                </a:moveTo>
                <a:cubicBezTo>
                  <a:pt x="523" y="154"/>
                  <a:pt x="523" y="154"/>
                  <a:pt x="523" y="154"/>
                </a:cubicBezTo>
                <a:cubicBezTo>
                  <a:pt x="522" y="165"/>
                  <a:pt x="522" y="165"/>
                  <a:pt x="522" y="165"/>
                </a:cubicBezTo>
                <a:cubicBezTo>
                  <a:pt x="512" y="221"/>
                  <a:pt x="468" y="260"/>
                  <a:pt x="411" y="262"/>
                </a:cubicBezTo>
                <a:cubicBezTo>
                  <a:pt x="108" y="261"/>
                  <a:pt x="108" y="261"/>
                  <a:pt x="108" y="261"/>
                </a:cubicBezTo>
                <a:cubicBezTo>
                  <a:pt x="67" y="258"/>
                  <a:pt x="35" y="238"/>
                  <a:pt x="14" y="202"/>
                </a:cubicBezTo>
                <a:cubicBezTo>
                  <a:pt x="5" y="185"/>
                  <a:pt x="1" y="168"/>
                  <a:pt x="0" y="149"/>
                </a:cubicBezTo>
                <a:cubicBezTo>
                  <a:pt x="0" y="0"/>
                  <a:pt x="0" y="0"/>
                  <a:pt x="0" y="0"/>
                </a:cubicBezTo>
                <a:cubicBezTo>
                  <a:pt x="49" y="0"/>
                  <a:pt x="49" y="0"/>
                  <a:pt x="49" y="0"/>
                </a:cubicBezTo>
                <a:cubicBezTo>
                  <a:pt x="49" y="148"/>
                  <a:pt x="49" y="148"/>
                  <a:pt x="49" y="148"/>
                </a:cubicBezTo>
                <a:cubicBezTo>
                  <a:pt x="49" y="184"/>
                  <a:pt x="78" y="213"/>
                  <a:pt x="114" y="213"/>
                </a:cubicBezTo>
                <a:cubicBezTo>
                  <a:pt x="410" y="213"/>
                  <a:pt x="410" y="213"/>
                  <a:pt x="410" y="213"/>
                </a:cubicBezTo>
                <a:cubicBezTo>
                  <a:pt x="446" y="213"/>
                  <a:pt x="475" y="184"/>
                  <a:pt x="475" y="148"/>
                </a:cubicBezTo>
                <a:cubicBezTo>
                  <a:pt x="475" y="0"/>
                  <a:pt x="475" y="0"/>
                  <a:pt x="475" y="0"/>
                </a:cubicBezTo>
                <a:cubicBezTo>
                  <a:pt x="523" y="0"/>
                  <a:pt x="523" y="0"/>
                  <a:pt x="523" y="0"/>
                </a:cubicBez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4" name="Freeform 8">
            <a:extLst>
              <a:ext uri="{FF2B5EF4-FFF2-40B4-BE49-F238E27FC236}">
                <a16:creationId xmlns:a16="http://schemas.microsoft.com/office/drawing/2014/main" id="{2E244ED5-1D7B-A24B-AEE4-796C2FEB1FA5}"/>
              </a:ext>
            </a:extLst>
          </p:cNvPr>
          <p:cNvSpPr>
            <a:spLocks noChangeArrowheads="1"/>
          </p:cNvSpPr>
          <p:nvPr/>
        </p:nvSpPr>
        <p:spPr bwMode="auto">
          <a:xfrm>
            <a:off x="7906540" y="3368678"/>
            <a:ext cx="2692400" cy="1343027"/>
          </a:xfrm>
          <a:custGeom>
            <a:avLst/>
            <a:gdLst>
              <a:gd name="T0" fmla="*/ 113 w 524"/>
              <a:gd name="T1" fmla="*/ 0 h 262"/>
              <a:gd name="T2" fmla="*/ 416 w 524"/>
              <a:gd name="T3" fmla="*/ 1 h 262"/>
              <a:gd name="T4" fmla="*/ 510 w 524"/>
              <a:gd name="T5" fmla="*/ 60 h 262"/>
              <a:gd name="T6" fmla="*/ 524 w 524"/>
              <a:gd name="T7" fmla="*/ 113 h 262"/>
              <a:gd name="T8" fmla="*/ 523 w 524"/>
              <a:gd name="T9" fmla="*/ 262 h 262"/>
              <a:gd name="T10" fmla="*/ 475 w 524"/>
              <a:gd name="T11" fmla="*/ 262 h 262"/>
              <a:gd name="T12" fmla="*/ 475 w 524"/>
              <a:gd name="T13" fmla="*/ 114 h 262"/>
              <a:gd name="T14" fmla="*/ 410 w 524"/>
              <a:gd name="T15" fmla="*/ 49 h 262"/>
              <a:gd name="T16" fmla="*/ 114 w 524"/>
              <a:gd name="T17" fmla="*/ 49 h 262"/>
              <a:gd name="T18" fmla="*/ 49 w 524"/>
              <a:gd name="T19" fmla="*/ 114 h 262"/>
              <a:gd name="T20" fmla="*/ 49 w 524"/>
              <a:gd name="T21" fmla="*/ 262 h 262"/>
              <a:gd name="T22" fmla="*/ 0 w 524"/>
              <a:gd name="T23" fmla="*/ 262 h 262"/>
              <a:gd name="T24" fmla="*/ 1 w 524"/>
              <a:gd name="T25" fmla="*/ 108 h 262"/>
              <a:gd name="T26" fmla="*/ 60 w 524"/>
              <a:gd name="T27" fmla="*/ 14 h 262"/>
              <a:gd name="T28" fmla="*/ 113 w 524"/>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4"/>
              <a:gd name="T46" fmla="*/ 0 h 262"/>
              <a:gd name="T47" fmla="*/ 524 w 52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4" h="262">
                <a:moveTo>
                  <a:pt x="113" y="0"/>
                </a:moveTo>
                <a:cubicBezTo>
                  <a:pt x="416" y="1"/>
                  <a:pt x="416" y="1"/>
                  <a:pt x="416" y="1"/>
                </a:cubicBezTo>
                <a:cubicBezTo>
                  <a:pt x="457" y="4"/>
                  <a:pt x="489" y="24"/>
                  <a:pt x="510" y="60"/>
                </a:cubicBezTo>
                <a:cubicBezTo>
                  <a:pt x="519" y="77"/>
                  <a:pt x="523" y="94"/>
                  <a:pt x="524" y="113"/>
                </a:cubicBezTo>
                <a:cubicBezTo>
                  <a:pt x="523" y="262"/>
                  <a:pt x="523" y="262"/>
                  <a:pt x="523" y="262"/>
                </a:cubicBezTo>
                <a:cubicBezTo>
                  <a:pt x="475" y="262"/>
                  <a:pt x="475" y="262"/>
                  <a:pt x="475" y="262"/>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1" y="108"/>
                  <a:pt x="1" y="108"/>
                  <a:pt x="1" y="108"/>
                </a:cubicBezTo>
                <a:cubicBezTo>
                  <a:pt x="4" y="67"/>
                  <a:pt x="24" y="35"/>
                  <a:pt x="60" y="14"/>
                </a:cubicBezTo>
                <a:cubicBezTo>
                  <a:pt x="77" y="5"/>
                  <a:pt x="94" y="1"/>
                  <a:pt x="113"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5" name="Freeform 10">
            <a:extLst>
              <a:ext uri="{FF2B5EF4-FFF2-40B4-BE49-F238E27FC236}">
                <a16:creationId xmlns:a16="http://schemas.microsoft.com/office/drawing/2014/main" id="{A0C2803A-6CEC-AA7A-337B-4B0F3253C5BB}"/>
              </a:ext>
            </a:extLst>
          </p:cNvPr>
          <p:cNvSpPr>
            <a:spLocks noChangeArrowheads="1"/>
          </p:cNvSpPr>
          <p:nvPr/>
        </p:nvSpPr>
        <p:spPr bwMode="auto">
          <a:xfrm>
            <a:off x="10348115" y="4711703"/>
            <a:ext cx="2686050" cy="1346201"/>
          </a:xfrm>
          <a:custGeom>
            <a:avLst/>
            <a:gdLst>
              <a:gd name="T0" fmla="*/ 523 w 523"/>
              <a:gd name="T1" fmla="*/ 0 h 262"/>
              <a:gd name="T2" fmla="*/ 523 w 523"/>
              <a:gd name="T3" fmla="*/ 154 h 262"/>
              <a:gd name="T4" fmla="*/ 522 w 523"/>
              <a:gd name="T5" fmla="*/ 165 h 262"/>
              <a:gd name="T6" fmla="*/ 411 w 523"/>
              <a:gd name="T7" fmla="*/ 262 h 262"/>
              <a:gd name="T8" fmla="*/ 108 w 523"/>
              <a:gd name="T9" fmla="*/ 261 h 262"/>
              <a:gd name="T10" fmla="*/ 14 w 523"/>
              <a:gd name="T11" fmla="*/ 202 h 262"/>
              <a:gd name="T12" fmla="*/ 0 w 523"/>
              <a:gd name="T13" fmla="*/ 149 h 262"/>
              <a:gd name="T14" fmla="*/ 0 w 523"/>
              <a:gd name="T15" fmla="*/ 0 h 262"/>
              <a:gd name="T16" fmla="*/ 49 w 523"/>
              <a:gd name="T17" fmla="*/ 0 h 262"/>
              <a:gd name="T18" fmla="*/ 49 w 523"/>
              <a:gd name="T19" fmla="*/ 148 h 262"/>
              <a:gd name="T20" fmla="*/ 114 w 523"/>
              <a:gd name="T21" fmla="*/ 213 h 262"/>
              <a:gd name="T22" fmla="*/ 410 w 523"/>
              <a:gd name="T23" fmla="*/ 213 h 262"/>
              <a:gd name="T24" fmla="*/ 475 w 523"/>
              <a:gd name="T25" fmla="*/ 148 h 262"/>
              <a:gd name="T26" fmla="*/ 475 w 523"/>
              <a:gd name="T27" fmla="*/ 0 h 262"/>
              <a:gd name="T28" fmla="*/ 523 w 523"/>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262"/>
              <a:gd name="T47" fmla="*/ 523 w 523"/>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262">
                <a:moveTo>
                  <a:pt x="523" y="0"/>
                </a:moveTo>
                <a:cubicBezTo>
                  <a:pt x="523" y="154"/>
                  <a:pt x="523" y="154"/>
                  <a:pt x="523" y="154"/>
                </a:cubicBezTo>
                <a:cubicBezTo>
                  <a:pt x="522" y="165"/>
                  <a:pt x="522" y="165"/>
                  <a:pt x="522" y="165"/>
                </a:cubicBezTo>
                <a:cubicBezTo>
                  <a:pt x="512" y="221"/>
                  <a:pt x="468" y="260"/>
                  <a:pt x="411" y="262"/>
                </a:cubicBezTo>
                <a:cubicBezTo>
                  <a:pt x="108" y="261"/>
                  <a:pt x="108" y="261"/>
                  <a:pt x="108" y="261"/>
                </a:cubicBezTo>
                <a:cubicBezTo>
                  <a:pt x="67" y="258"/>
                  <a:pt x="35" y="238"/>
                  <a:pt x="14" y="202"/>
                </a:cubicBezTo>
                <a:cubicBezTo>
                  <a:pt x="5" y="185"/>
                  <a:pt x="1" y="168"/>
                  <a:pt x="0" y="149"/>
                </a:cubicBezTo>
                <a:cubicBezTo>
                  <a:pt x="0" y="0"/>
                  <a:pt x="0" y="0"/>
                  <a:pt x="0" y="0"/>
                </a:cubicBezTo>
                <a:cubicBezTo>
                  <a:pt x="49" y="0"/>
                  <a:pt x="49" y="0"/>
                  <a:pt x="49" y="0"/>
                </a:cubicBezTo>
                <a:cubicBezTo>
                  <a:pt x="49" y="148"/>
                  <a:pt x="49" y="148"/>
                  <a:pt x="49" y="148"/>
                </a:cubicBezTo>
                <a:cubicBezTo>
                  <a:pt x="49" y="184"/>
                  <a:pt x="78" y="213"/>
                  <a:pt x="114" y="213"/>
                </a:cubicBezTo>
                <a:cubicBezTo>
                  <a:pt x="410" y="213"/>
                  <a:pt x="410" y="213"/>
                  <a:pt x="410" y="213"/>
                </a:cubicBezTo>
                <a:cubicBezTo>
                  <a:pt x="446" y="213"/>
                  <a:pt x="475" y="184"/>
                  <a:pt x="475" y="148"/>
                </a:cubicBezTo>
                <a:cubicBezTo>
                  <a:pt x="475" y="0"/>
                  <a:pt x="475" y="0"/>
                  <a:pt x="475" y="0"/>
                </a:cubicBezTo>
                <a:cubicBezTo>
                  <a:pt x="523" y="0"/>
                  <a:pt x="523" y="0"/>
                  <a:pt x="523" y="0"/>
                </a:cubicBez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6" name="Freeform 11">
            <a:extLst>
              <a:ext uri="{FF2B5EF4-FFF2-40B4-BE49-F238E27FC236}">
                <a16:creationId xmlns:a16="http://schemas.microsoft.com/office/drawing/2014/main" id="{A1F3EA7B-4E59-7283-64D1-364ECB48813C}"/>
              </a:ext>
            </a:extLst>
          </p:cNvPr>
          <p:cNvSpPr>
            <a:spLocks noChangeArrowheads="1"/>
          </p:cNvSpPr>
          <p:nvPr/>
        </p:nvSpPr>
        <p:spPr bwMode="auto">
          <a:xfrm>
            <a:off x="12789689" y="3368677"/>
            <a:ext cx="2686050" cy="2311400"/>
          </a:xfrm>
          <a:custGeom>
            <a:avLst/>
            <a:gdLst>
              <a:gd name="T0" fmla="*/ 113 w 523"/>
              <a:gd name="T1" fmla="*/ 0 h 450"/>
              <a:gd name="T2" fmla="*/ 416 w 523"/>
              <a:gd name="T3" fmla="*/ 1 h 450"/>
              <a:gd name="T4" fmla="*/ 510 w 523"/>
              <a:gd name="T5" fmla="*/ 60 h 450"/>
              <a:gd name="T6" fmla="*/ 523 w 523"/>
              <a:gd name="T7" fmla="*/ 113 h 450"/>
              <a:gd name="T8" fmla="*/ 523 w 523"/>
              <a:gd name="T9" fmla="*/ 450 h 450"/>
              <a:gd name="T10" fmla="*/ 475 w 523"/>
              <a:gd name="T11" fmla="*/ 450 h 450"/>
              <a:gd name="T12" fmla="*/ 475 w 523"/>
              <a:gd name="T13" fmla="*/ 114 h 450"/>
              <a:gd name="T14" fmla="*/ 410 w 523"/>
              <a:gd name="T15" fmla="*/ 49 h 450"/>
              <a:gd name="T16" fmla="*/ 114 w 523"/>
              <a:gd name="T17" fmla="*/ 49 h 450"/>
              <a:gd name="T18" fmla="*/ 49 w 523"/>
              <a:gd name="T19" fmla="*/ 114 h 450"/>
              <a:gd name="T20" fmla="*/ 49 w 523"/>
              <a:gd name="T21" fmla="*/ 262 h 450"/>
              <a:gd name="T22" fmla="*/ 0 w 523"/>
              <a:gd name="T23" fmla="*/ 262 h 450"/>
              <a:gd name="T24" fmla="*/ 0 w 523"/>
              <a:gd name="T25" fmla="*/ 108 h 450"/>
              <a:gd name="T26" fmla="*/ 60 w 523"/>
              <a:gd name="T27" fmla="*/ 14 h 450"/>
              <a:gd name="T28" fmla="*/ 113 w 523"/>
              <a:gd name="T29" fmla="*/ 0 h 4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450"/>
              <a:gd name="T47" fmla="*/ 523 w 523"/>
              <a:gd name="T48" fmla="*/ 450 h 4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450">
                <a:moveTo>
                  <a:pt x="113" y="0"/>
                </a:moveTo>
                <a:cubicBezTo>
                  <a:pt x="416" y="1"/>
                  <a:pt x="416" y="1"/>
                  <a:pt x="416" y="1"/>
                </a:cubicBezTo>
                <a:cubicBezTo>
                  <a:pt x="457" y="4"/>
                  <a:pt x="489" y="24"/>
                  <a:pt x="510" y="60"/>
                </a:cubicBezTo>
                <a:cubicBezTo>
                  <a:pt x="519" y="77"/>
                  <a:pt x="523" y="94"/>
                  <a:pt x="523" y="113"/>
                </a:cubicBezTo>
                <a:cubicBezTo>
                  <a:pt x="523" y="450"/>
                  <a:pt x="523" y="450"/>
                  <a:pt x="523" y="450"/>
                </a:cubicBezTo>
                <a:cubicBezTo>
                  <a:pt x="475" y="450"/>
                  <a:pt x="475" y="450"/>
                  <a:pt x="475" y="450"/>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0" y="108"/>
                  <a:pt x="0" y="108"/>
                  <a:pt x="0" y="108"/>
                </a:cubicBezTo>
                <a:cubicBezTo>
                  <a:pt x="4" y="67"/>
                  <a:pt x="24" y="35"/>
                  <a:pt x="60" y="14"/>
                </a:cubicBezTo>
                <a:cubicBezTo>
                  <a:pt x="77" y="5"/>
                  <a:pt x="94" y="1"/>
                  <a:pt x="113" y="0"/>
                </a:cubicBez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7" name="Freeform 12">
            <a:extLst>
              <a:ext uri="{FF2B5EF4-FFF2-40B4-BE49-F238E27FC236}">
                <a16:creationId xmlns:a16="http://schemas.microsoft.com/office/drawing/2014/main" id="{E1225FB6-AB32-3DA0-8F08-81FE2325C831}"/>
              </a:ext>
            </a:extLst>
          </p:cNvPr>
          <p:cNvSpPr>
            <a:spLocks noChangeArrowheads="1"/>
          </p:cNvSpPr>
          <p:nvPr/>
        </p:nvSpPr>
        <p:spPr bwMode="auto">
          <a:xfrm rot="10800000">
            <a:off x="17482348" y="3355976"/>
            <a:ext cx="565151" cy="508001"/>
          </a:xfrm>
          <a:custGeom>
            <a:avLst/>
            <a:gdLst>
              <a:gd name="T0" fmla="*/ 188 w 188"/>
              <a:gd name="T1" fmla="*/ 0 h 170"/>
              <a:gd name="T2" fmla="*/ 93 w 188"/>
              <a:gd name="T3" fmla="*/ 170 h 170"/>
              <a:gd name="T4" fmla="*/ 0 w 188"/>
              <a:gd name="T5" fmla="*/ 0 h 170"/>
              <a:gd name="T6" fmla="*/ 188 w 188"/>
              <a:gd name="T7" fmla="*/ 0 h 170"/>
              <a:gd name="T8" fmla="*/ 188 w 188"/>
              <a:gd name="T9" fmla="*/ 0 h 170"/>
              <a:gd name="T10" fmla="*/ 0 60000 65536"/>
              <a:gd name="T11" fmla="*/ 0 60000 65536"/>
              <a:gd name="T12" fmla="*/ 0 60000 65536"/>
              <a:gd name="T13" fmla="*/ 0 60000 65536"/>
              <a:gd name="T14" fmla="*/ 0 60000 65536"/>
              <a:gd name="T15" fmla="*/ 0 w 188"/>
              <a:gd name="T16" fmla="*/ 0 h 170"/>
              <a:gd name="T17" fmla="*/ 188 w 188"/>
              <a:gd name="T18" fmla="*/ 170 h 170"/>
            </a:gdLst>
            <a:ahLst/>
            <a:cxnLst>
              <a:cxn ang="T10">
                <a:pos x="T0" y="T1"/>
              </a:cxn>
              <a:cxn ang="T11">
                <a:pos x="T2" y="T3"/>
              </a:cxn>
              <a:cxn ang="T12">
                <a:pos x="T4" y="T5"/>
              </a:cxn>
              <a:cxn ang="T13">
                <a:pos x="T6" y="T7"/>
              </a:cxn>
              <a:cxn ang="T14">
                <a:pos x="T8" y="T9"/>
              </a:cxn>
            </a:cxnLst>
            <a:rect l="T15" t="T16" r="T17" b="T18"/>
            <a:pathLst>
              <a:path w="188" h="170">
                <a:moveTo>
                  <a:pt x="188" y="0"/>
                </a:moveTo>
                <a:lnTo>
                  <a:pt x="93" y="170"/>
                </a:lnTo>
                <a:lnTo>
                  <a:pt x="0" y="0"/>
                </a:lnTo>
                <a:lnTo>
                  <a:pt x="188" y="0"/>
                </a:lnTo>
                <a:lnTo>
                  <a:pt x="188" y="0"/>
                </a:lnTo>
                <a:close/>
              </a:path>
            </a:pathLst>
          </a:custGeom>
          <a:solidFill>
            <a:srgbClr val="F45656"/>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8" name="Freeform 13">
            <a:extLst>
              <a:ext uri="{FF2B5EF4-FFF2-40B4-BE49-F238E27FC236}">
                <a16:creationId xmlns:a16="http://schemas.microsoft.com/office/drawing/2014/main" id="{C41A6BD5-FE0A-F89A-923B-B4C044AADA24}"/>
              </a:ext>
            </a:extLst>
          </p:cNvPr>
          <p:cNvSpPr>
            <a:spLocks noChangeArrowheads="1"/>
          </p:cNvSpPr>
          <p:nvPr/>
        </p:nvSpPr>
        <p:spPr bwMode="auto">
          <a:xfrm>
            <a:off x="419890" y="3368677"/>
            <a:ext cx="565151" cy="508001"/>
          </a:xfrm>
          <a:custGeom>
            <a:avLst/>
            <a:gdLst>
              <a:gd name="T0" fmla="*/ 188 w 188"/>
              <a:gd name="T1" fmla="*/ 0 h 170"/>
              <a:gd name="T2" fmla="*/ 95 w 188"/>
              <a:gd name="T3" fmla="*/ 170 h 170"/>
              <a:gd name="T4" fmla="*/ 0 w 188"/>
              <a:gd name="T5" fmla="*/ 0 h 170"/>
              <a:gd name="T6" fmla="*/ 188 w 188"/>
              <a:gd name="T7" fmla="*/ 0 h 170"/>
              <a:gd name="T8" fmla="*/ 188 w 188"/>
              <a:gd name="T9" fmla="*/ 0 h 170"/>
              <a:gd name="T10" fmla="*/ 0 60000 65536"/>
              <a:gd name="T11" fmla="*/ 0 60000 65536"/>
              <a:gd name="T12" fmla="*/ 0 60000 65536"/>
              <a:gd name="T13" fmla="*/ 0 60000 65536"/>
              <a:gd name="T14" fmla="*/ 0 60000 65536"/>
              <a:gd name="T15" fmla="*/ 0 w 188"/>
              <a:gd name="T16" fmla="*/ 0 h 170"/>
              <a:gd name="T17" fmla="*/ 188 w 188"/>
              <a:gd name="T18" fmla="*/ 170 h 170"/>
            </a:gdLst>
            <a:ahLst/>
            <a:cxnLst>
              <a:cxn ang="T10">
                <a:pos x="T0" y="T1"/>
              </a:cxn>
              <a:cxn ang="T11">
                <a:pos x="T2" y="T3"/>
              </a:cxn>
              <a:cxn ang="T12">
                <a:pos x="T4" y="T5"/>
              </a:cxn>
              <a:cxn ang="T13">
                <a:pos x="T6" y="T7"/>
              </a:cxn>
              <a:cxn ang="T14">
                <a:pos x="T8" y="T9"/>
              </a:cxn>
            </a:cxnLst>
            <a:rect l="T15" t="T16" r="T17" b="T18"/>
            <a:pathLst>
              <a:path w="188" h="170">
                <a:moveTo>
                  <a:pt x="188" y="0"/>
                </a:moveTo>
                <a:lnTo>
                  <a:pt x="95" y="170"/>
                </a:lnTo>
                <a:lnTo>
                  <a:pt x="0" y="0"/>
                </a:lnTo>
                <a:lnTo>
                  <a:pt x="188" y="0"/>
                </a:lnTo>
                <a:lnTo>
                  <a:pt x="188" y="0"/>
                </a:lnTo>
                <a:close/>
              </a:path>
            </a:pathLst>
          </a:custGeom>
          <a:solidFill>
            <a:schemeClr val="accent3">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9" name="Freeform 14">
            <a:extLst>
              <a:ext uri="{FF2B5EF4-FFF2-40B4-BE49-F238E27FC236}">
                <a16:creationId xmlns:a16="http://schemas.microsoft.com/office/drawing/2014/main" id="{36660E5B-1E07-2869-49AD-A6FD38DA7FDF}"/>
              </a:ext>
            </a:extLst>
          </p:cNvPr>
          <p:cNvSpPr>
            <a:spLocks noChangeArrowheads="1"/>
          </p:cNvSpPr>
          <p:nvPr/>
        </p:nvSpPr>
        <p:spPr bwMode="auto">
          <a:xfrm>
            <a:off x="578639" y="3813177"/>
            <a:ext cx="2692400" cy="2244726"/>
          </a:xfrm>
          <a:custGeom>
            <a:avLst/>
            <a:gdLst>
              <a:gd name="T0" fmla="*/ 524 w 524"/>
              <a:gd name="T1" fmla="*/ 175 h 437"/>
              <a:gd name="T2" fmla="*/ 523 w 524"/>
              <a:gd name="T3" fmla="*/ 329 h 437"/>
              <a:gd name="T4" fmla="*/ 522 w 524"/>
              <a:gd name="T5" fmla="*/ 340 h 437"/>
              <a:gd name="T6" fmla="*/ 411 w 524"/>
              <a:gd name="T7" fmla="*/ 437 h 437"/>
              <a:gd name="T8" fmla="*/ 108 w 524"/>
              <a:gd name="T9" fmla="*/ 436 h 437"/>
              <a:gd name="T10" fmla="*/ 14 w 524"/>
              <a:gd name="T11" fmla="*/ 377 h 437"/>
              <a:gd name="T12" fmla="*/ 0 w 524"/>
              <a:gd name="T13" fmla="*/ 324 h 437"/>
              <a:gd name="T14" fmla="*/ 1 w 524"/>
              <a:gd name="T15" fmla="*/ 0 h 437"/>
              <a:gd name="T16" fmla="*/ 25 w 524"/>
              <a:gd name="T17" fmla="*/ 44 h 437"/>
              <a:gd name="T18" fmla="*/ 49 w 524"/>
              <a:gd name="T19" fmla="*/ 0 h 437"/>
              <a:gd name="T20" fmla="*/ 49 w 524"/>
              <a:gd name="T21" fmla="*/ 323 h 437"/>
              <a:gd name="T22" fmla="*/ 114 w 524"/>
              <a:gd name="T23" fmla="*/ 388 h 437"/>
              <a:gd name="T24" fmla="*/ 410 w 524"/>
              <a:gd name="T25" fmla="*/ 388 h 437"/>
              <a:gd name="T26" fmla="*/ 475 w 524"/>
              <a:gd name="T27" fmla="*/ 323 h 437"/>
              <a:gd name="T28" fmla="*/ 475 w 524"/>
              <a:gd name="T29" fmla="*/ 175 h 437"/>
              <a:gd name="T30" fmla="*/ 524 w 524"/>
              <a:gd name="T31" fmla="*/ 175 h 4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4"/>
              <a:gd name="T49" fmla="*/ 0 h 437"/>
              <a:gd name="T50" fmla="*/ 524 w 524"/>
              <a:gd name="T51" fmla="*/ 437 h 4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4" h="437">
                <a:moveTo>
                  <a:pt x="524" y="175"/>
                </a:moveTo>
                <a:cubicBezTo>
                  <a:pt x="523" y="329"/>
                  <a:pt x="523" y="329"/>
                  <a:pt x="523" y="329"/>
                </a:cubicBezTo>
                <a:cubicBezTo>
                  <a:pt x="522" y="340"/>
                  <a:pt x="522" y="340"/>
                  <a:pt x="522" y="340"/>
                </a:cubicBezTo>
                <a:cubicBezTo>
                  <a:pt x="512" y="396"/>
                  <a:pt x="468" y="435"/>
                  <a:pt x="411" y="437"/>
                </a:cubicBezTo>
                <a:cubicBezTo>
                  <a:pt x="108" y="436"/>
                  <a:pt x="108" y="436"/>
                  <a:pt x="108" y="436"/>
                </a:cubicBezTo>
                <a:cubicBezTo>
                  <a:pt x="67" y="433"/>
                  <a:pt x="35" y="413"/>
                  <a:pt x="14" y="377"/>
                </a:cubicBezTo>
                <a:cubicBezTo>
                  <a:pt x="5" y="360"/>
                  <a:pt x="1" y="343"/>
                  <a:pt x="0" y="324"/>
                </a:cubicBezTo>
                <a:cubicBezTo>
                  <a:pt x="1" y="0"/>
                  <a:pt x="1" y="0"/>
                  <a:pt x="1" y="0"/>
                </a:cubicBezTo>
                <a:cubicBezTo>
                  <a:pt x="25" y="44"/>
                  <a:pt x="25" y="44"/>
                  <a:pt x="25" y="44"/>
                </a:cubicBezTo>
                <a:cubicBezTo>
                  <a:pt x="49" y="0"/>
                  <a:pt x="49" y="0"/>
                  <a:pt x="49" y="0"/>
                </a:cubicBezTo>
                <a:cubicBezTo>
                  <a:pt x="49" y="323"/>
                  <a:pt x="49" y="323"/>
                  <a:pt x="49" y="323"/>
                </a:cubicBezTo>
                <a:cubicBezTo>
                  <a:pt x="49" y="359"/>
                  <a:pt x="78" y="388"/>
                  <a:pt x="114" y="388"/>
                </a:cubicBezTo>
                <a:cubicBezTo>
                  <a:pt x="410" y="388"/>
                  <a:pt x="410" y="388"/>
                  <a:pt x="410" y="388"/>
                </a:cubicBezTo>
                <a:cubicBezTo>
                  <a:pt x="446" y="388"/>
                  <a:pt x="475" y="359"/>
                  <a:pt x="475" y="323"/>
                </a:cubicBezTo>
                <a:cubicBezTo>
                  <a:pt x="475" y="175"/>
                  <a:pt x="475" y="175"/>
                  <a:pt x="475" y="175"/>
                </a:cubicBezTo>
                <a:cubicBezTo>
                  <a:pt x="524" y="175"/>
                  <a:pt x="524" y="175"/>
                  <a:pt x="524" y="175"/>
                </a:cubicBez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0" name="Freeform 15">
            <a:extLst>
              <a:ext uri="{FF2B5EF4-FFF2-40B4-BE49-F238E27FC236}">
                <a16:creationId xmlns:a16="http://schemas.microsoft.com/office/drawing/2014/main" id="{E3E08DD1-CE5D-7790-7DC6-5F9831E09E9F}"/>
              </a:ext>
            </a:extLst>
          </p:cNvPr>
          <p:cNvSpPr>
            <a:spLocks noChangeArrowheads="1"/>
          </p:cNvSpPr>
          <p:nvPr/>
        </p:nvSpPr>
        <p:spPr bwMode="auto">
          <a:xfrm>
            <a:off x="1902615" y="5086352"/>
            <a:ext cx="41274" cy="784224"/>
          </a:xfrm>
          <a:custGeom>
            <a:avLst/>
            <a:gdLst>
              <a:gd name="T0" fmla="*/ 0 w 14"/>
              <a:gd name="T1" fmla="*/ 0 h 262"/>
              <a:gd name="T2" fmla="*/ 14 w 14"/>
              <a:gd name="T3" fmla="*/ 0 h 262"/>
              <a:gd name="T4" fmla="*/ 14 w 14"/>
              <a:gd name="T5" fmla="*/ 262 h 262"/>
              <a:gd name="T6" fmla="*/ 0 w 14"/>
              <a:gd name="T7" fmla="*/ 262 h 262"/>
              <a:gd name="T8" fmla="*/ 0 w 14"/>
              <a:gd name="T9" fmla="*/ 0 h 262"/>
              <a:gd name="T10" fmla="*/ 0 w 14"/>
              <a:gd name="T11" fmla="*/ 0 h 262"/>
              <a:gd name="T12" fmla="*/ 0 60000 65536"/>
              <a:gd name="T13" fmla="*/ 0 60000 65536"/>
              <a:gd name="T14" fmla="*/ 0 60000 65536"/>
              <a:gd name="T15" fmla="*/ 0 60000 65536"/>
              <a:gd name="T16" fmla="*/ 0 60000 65536"/>
              <a:gd name="T17" fmla="*/ 0 60000 65536"/>
              <a:gd name="T18" fmla="*/ 0 w 14"/>
              <a:gd name="T19" fmla="*/ 0 h 262"/>
              <a:gd name="T20" fmla="*/ 14 w 14"/>
              <a:gd name="T21" fmla="*/ 262 h 262"/>
            </a:gdLst>
            <a:ahLst/>
            <a:cxnLst>
              <a:cxn ang="T12">
                <a:pos x="T0" y="T1"/>
              </a:cxn>
              <a:cxn ang="T13">
                <a:pos x="T2" y="T3"/>
              </a:cxn>
              <a:cxn ang="T14">
                <a:pos x="T4" y="T5"/>
              </a:cxn>
              <a:cxn ang="T15">
                <a:pos x="T6" y="T7"/>
              </a:cxn>
              <a:cxn ang="T16">
                <a:pos x="T8" y="T9"/>
              </a:cxn>
              <a:cxn ang="T17">
                <a:pos x="T10" y="T11"/>
              </a:cxn>
            </a:cxnLst>
            <a:rect l="T18" t="T19" r="T20" b="T21"/>
            <a:pathLst>
              <a:path w="14" h="262">
                <a:moveTo>
                  <a:pt x="0" y="0"/>
                </a:moveTo>
                <a:lnTo>
                  <a:pt x="14" y="0"/>
                </a:lnTo>
                <a:lnTo>
                  <a:pt x="14" y="262"/>
                </a:lnTo>
                <a:lnTo>
                  <a:pt x="0" y="262"/>
                </a:lnTo>
                <a:lnTo>
                  <a:pt x="0" y="0"/>
                </a:lnTo>
                <a:lnTo>
                  <a:pt x="0" y="0"/>
                </a:ln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2" name="Freeform 17">
            <a:extLst>
              <a:ext uri="{FF2B5EF4-FFF2-40B4-BE49-F238E27FC236}">
                <a16:creationId xmlns:a16="http://schemas.microsoft.com/office/drawing/2014/main" id="{85893E5F-284F-D880-904A-B86073F73AFC}"/>
              </a:ext>
            </a:extLst>
          </p:cNvPr>
          <p:cNvSpPr>
            <a:spLocks noChangeArrowheads="1"/>
          </p:cNvSpPr>
          <p:nvPr/>
        </p:nvSpPr>
        <p:spPr bwMode="auto">
          <a:xfrm>
            <a:off x="4344190" y="3556004"/>
            <a:ext cx="41276" cy="777875"/>
          </a:xfrm>
          <a:custGeom>
            <a:avLst/>
            <a:gdLst>
              <a:gd name="T0" fmla="*/ 0 w 8"/>
              <a:gd name="T1" fmla="*/ 152 h 152"/>
              <a:gd name="T2" fmla="*/ 8 w 8"/>
              <a:gd name="T3" fmla="*/ 152 h 152"/>
              <a:gd name="T4" fmla="*/ 8 w 8"/>
              <a:gd name="T5" fmla="*/ 0 h 152"/>
              <a:gd name="T6" fmla="*/ 0 w 8"/>
              <a:gd name="T7" fmla="*/ 0 h 152"/>
              <a:gd name="T8" fmla="*/ 0 w 8"/>
              <a:gd name="T9" fmla="*/ 152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152"/>
                </a:moveTo>
                <a:cubicBezTo>
                  <a:pt x="3" y="152"/>
                  <a:pt x="5" y="152"/>
                  <a:pt x="8" y="152"/>
                </a:cubicBezTo>
                <a:cubicBezTo>
                  <a:pt x="8" y="101"/>
                  <a:pt x="8" y="51"/>
                  <a:pt x="8" y="0"/>
                </a:cubicBezTo>
                <a:cubicBezTo>
                  <a:pt x="5" y="0"/>
                  <a:pt x="3" y="0"/>
                  <a:pt x="0" y="0"/>
                </a:cubicBezTo>
                <a:cubicBezTo>
                  <a:pt x="0" y="51"/>
                  <a:pt x="0" y="101"/>
                  <a:pt x="0" y="152"/>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4" name="Freeform 19">
            <a:extLst>
              <a:ext uri="{FF2B5EF4-FFF2-40B4-BE49-F238E27FC236}">
                <a16:creationId xmlns:a16="http://schemas.microsoft.com/office/drawing/2014/main" id="{2D51BC8F-66F4-D796-6AF3-A3040CF13CAC}"/>
              </a:ext>
            </a:extLst>
          </p:cNvPr>
          <p:cNvSpPr>
            <a:spLocks noChangeArrowheads="1"/>
          </p:cNvSpPr>
          <p:nvPr/>
        </p:nvSpPr>
        <p:spPr bwMode="auto">
          <a:xfrm>
            <a:off x="6785765" y="5086352"/>
            <a:ext cx="41274" cy="784224"/>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8" name="Freeform 23">
            <a:extLst>
              <a:ext uri="{FF2B5EF4-FFF2-40B4-BE49-F238E27FC236}">
                <a16:creationId xmlns:a16="http://schemas.microsoft.com/office/drawing/2014/main" id="{44B3EBC2-682E-D72E-8743-E750EA364FE2}"/>
              </a:ext>
            </a:extLst>
          </p:cNvPr>
          <p:cNvSpPr>
            <a:spLocks noChangeArrowheads="1"/>
          </p:cNvSpPr>
          <p:nvPr/>
        </p:nvSpPr>
        <p:spPr bwMode="auto">
          <a:xfrm>
            <a:off x="11675264" y="5086352"/>
            <a:ext cx="38100" cy="784224"/>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9" name="Oval 24">
            <a:extLst>
              <a:ext uri="{FF2B5EF4-FFF2-40B4-BE49-F238E27FC236}">
                <a16:creationId xmlns:a16="http://schemas.microsoft.com/office/drawing/2014/main" id="{2993D167-9AFB-6CF9-7C4B-CA165CC1355E}"/>
              </a:ext>
            </a:extLst>
          </p:cNvPr>
          <p:cNvSpPr>
            <a:spLocks noChangeArrowheads="1"/>
          </p:cNvSpPr>
          <p:nvPr/>
        </p:nvSpPr>
        <p:spPr bwMode="auto">
          <a:xfrm>
            <a:off x="10770389" y="3269694"/>
            <a:ext cx="1847850" cy="184785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203">
              <a:latin typeface="+mn-lt"/>
              <a:ea typeface="+mn-ea"/>
              <a:cs typeface="+mn-ea"/>
              <a:sym typeface="+mn-lt"/>
            </a:endParaRPr>
          </a:p>
        </p:txBody>
      </p:sp>
      <p:sp>
        <p:nvSpPr>
          <p:cNvPr id="20" name="Freeform 25">
            <a:extLst>
              <a:ext uri="{FF2B5EF4-FFF2-40B4-BE49-F238E27FC236}">
                <a16:creationId xmlns:a16="http://schemas.microsoft.com/office/drawing/2014/main" id="{4179846E-A937-7515-B60E-41E2313E9C64}"/>
              </a:ext>
            </a:extLst>
          </p:cNvPr>
          <p:cNvSpPr>
            <a:spLocks noChangeArrowheads="1"/>
          </p:cNvSpPr>
          <p:nvPr/>
        </p:nvSpPr>
        <p:spPr bwMode="auto">
          <a:xfrm>
            <a:off x="14116838" y="3556004"/>
            <a:ext cx="38100" cy="777875"/>
          </a:xfrm>
          <a:custGeom>
            <a:avLst/>
            <a:gdLst>
              <a:gd name="T0" fmla="*/ 0 w 13"/>
              <a:gd name="T1" fmla="*/ 261 h 261"/>
              <a:gd name="T2" fmla="*/ 13 w 13"/>
              <a:gd name="T3" fmla="*/ 261 h 261"/>
              <a:gd name="T4" fmla="*/ 13 w 13"/>
              <a:gd name="T5" fmla="*/ 0 h 261"/>
              <a:gd name="T6" fmla="*/ 0 w 13"/>
              <a:gd name="T7" fmla="*/ 0 h 261"/>
              <a:gd name="T8" fmla="*/ 0 w 13"/>
              <a:gd name="T9" fmla="*/ 261 h 261"/>
              <a:gd name="T10" fmla="*/ 0 w 13"/>
              <a:gd name="T11" fmla="*/ 261 h 261"/>
              <a:gd name="T12" fmla="*/ 0 60000 65536"/>
              <a:gd name="T13" fmla="*/ 0 60000 65536"/>
              <a:gd name="T14" fmla="*/ 0 60000 65536"/>
              <a:gd name="T15" fmla="*/ 0 60000 65536"/>
              <a:gd name="T16" fmla="*/ 0 60000 65536"/>
              <a:gd name="T17" fmla="*/ 0 60000 65536"/>
              <a:gd name="T18" fmla="*/ 0 w 13"/>
              <a:gd name="T19" fmla="*/ 0 h 261"/>
              <a:gd name="T20" fmla="*/ 13 w 13"/>
              <a:gd name="T21" fmla="*/ 261 h 261"/>
            </a:gdLst>
            <a:ahLst/>
            <a:cxnLst>
              <a:cxn ang="T12">
                <a:pos x="T0" y="T1"/>
              </a:cxn>
              <a:cxn ang="T13">
                <a:pos x="T2" y="T3"/>
              </a:cxn>
              <a:cxn ang="T14">
                <a:pos x="T4" y="T5"/>
              </a:cxn>
              <a:cxn ang="T15">
                <a:pos x="T6" y="T7"/>
              </a:cxn>
              <a:cxn ang="T16">
                <a:pos x="T8" y="T9"/>
              </a:cxn>
              <a:cxn ang="T17">
                <a:pos x="T10" y="T11"/>
              </a:cxn>
            </a:cxnLst>
            <a:rect l="T18" t="T19" r="T20" b="T21"/>
            <a:pathLst>
              <a:path w="13" h="261">
                <a:moveTo>
                  <a:pt x="0" y="261"/>
                </a:moveTo>
                <a:lnTo>
                  <a:pt x="13" y="261"/>
                </a:lnTo>
                <a:lnTo>
                  <a:pt x="13" y="0"/>
                </a:lnTo>
                <a:lnTo>
                  <a:pt x="0" y="0"/>
                </a:lnTo>
                <a:lnTo>
                  <a:pt x="0" y="261"/>
                </a:lnTo>
                <a:lnTo>
                  <a:pt x="0" y="261"/>
                </a:ln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22" name="TextBox 87">
            <a:extLst>
              <a:ext uri="{FF2B5EF4-FFF2-40B4-BE49-F238E27FC236}">
                <a16:creationId xmlns:a16="http://schemas.microsoft.com/office/drawing/2014/main" id="{4726BCD0-B515-DF94-5B43-8D05291F5C3F}"/>
              </a:ext>
            </a:extLst>
          </p:cNvPr>
          <p:cNvSpPr>
            <a:spLocks noChangeArrowheads="1"/>
          </p:cNvSpPr>
          <p:nvPr/>
        </p:nvSpPr>
        <p:spPr bwMode="auto">
          <a:xfrm>
            <a:off x="1079357" y="2234352"/>
            <a:ext cx="2104679"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GB" altLang="zh-CN" sz="2798" b="1" dirty="0">
                <a:solidFill>
                  <a:schemeClr val="accent1">
                    <a:lumMod val="60000"/>
                    <a:lumOff val="40000"/>
                  </a:schemeClr>
                </a:solidFill>
                <a:latin typeface="+mn-lt"/>
                <a:ea typeface="+mn-ea"/>
                <a:cs typeface="+mn-ea"/>
                <a:sym typeface="+mn-lt"/>
              </a:rPr>
              <a:t>Osama Fathy</a:t>
            </a:r>
            <a:endParaRPr lang="zh-CN" altLang="en-US" sz="2798" b="1" dirty="0">
              <a:solidFill>
                <a:schemeClr val="accent1">
                  <a:lumMod val="60000"/>
                  <a:lumOff val="40000"/>
                </a:schemeClr>
              </a:solidFill>
              <a:latin typeface="+mn-lt"/>
              <a:ea typeface="+mn-ea"/>
              <a:cs typeface="+mn-ea"/>
              <a:sym typeface="+mn-lt"/>
            </a:endParaRPr>
          </a:p>
        </p:txBody>
      </p:sp>
      <p:sp>
        <p:nvSpPr>
          <p:cNvPr id="23" name="矩形 100">
            <a:extLst>
              <a:ext uri="{FF2B5EF4-FFF2-40B4-BE49-F238E27FC236}">
                <a16:creationId xmlns:a16="http://schemas.microsoft.com/office/drawing/2014/main" id="{10DDF0C1-26C2-37F0-4525-16D9476A8B7C}"/>
              </a:ext>
            </a:extLst>
          </p:cNvPr>
          <p:cNvSpPr>
            <a:spLocks noChangeArrowheads="1"/>
          </p:cNvSpPr>
          <p:nvPr/>
        </p:nvSpPr>
        <p:spPr bwMode="auto">
          <a:xfrm>
            <a:off x="1165060" y="2884745"/>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b="1" dirty="0">
                <a:solidFill>
                  <a:schemeClr val="accent1">
                    <a:lumMod val="60000"/>
                    <a:lumOff val="40000"/>
                  </a:schemeClr>
                </a:solidFill>
                <a:latin typeface="+mn-lt"/>
                <a:ea typeface="+mn-ea"/>
                <a:cs typeface="+mn-ea"/>
                <a:sym typeface="+mn-lt"/>
              </a:rPr>
              <a:t> </a:t>
            </a:r>
          </a:p>
        </p:txBody>
      </p:sp>
      <p:sp>
        <p:nvSpPr>
          <p:cNvPr id="25" name="TextBox 95">
            <a:extLst>
              <a:ext uri="{FF2B5EF4-FFF2-40B4-BE49-F238E27FC236}">
                <a16:creationId xmlns:a16="http://schemas.microsoft.com/office/drawing/2014/main" id="{0171C052-F23D-3B01-C576-3AB3C3D722A5}"/>
              </a:ext>
            </a:extLst>
          </p:cNvPr>
          <p:cNvSpPr>
            <a:spLocks noChangeArrowheads="1"/>
          </p:cNvSpPr>
          <p:nvPr/>
        </p:nvSpPr>
        <p:spPr bwMode="auto">
          <a:xfrm>
            <a:off x="5654790" y="2192865"/>
            <a:ext cx="2287934" cy="9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chemeClr val="accent4">
                    <a:lumMod val="75000"/>
                  </a:schemeClr>
                </a:solidFill>
                <a:latin typeface="+mn-lt"/>
                <a:ea typeface="+mn-ea"/>
                <a:cs typeface="+mn-ea"/>
                <a:sym typeface="+mn-lt"/>
              </a:rPr>
              <a:t>Abdelrahman </a:t>
            </a:r>
          </a:p>
          <a:p>
            <a:pPr algn="ctr"/>
            <a:r>
              <a:rPr lang="en-US" altLang="zh-CN" sz="2798" b="1" dirty="0">
                <a:solidFill>
                  <a:schemeClr val="accent4">
                    <a:lumMod val="75000"/>
                  </a:schemeClr>
                </a:solidFill>
                <a:latin typeface="+mn-lt"/>
                <a:ea typeface="+mn-ea"/>
                <a:cs typeface="+mn-ea"/>
                <a:sym typeface="+mn-lt"/>
              </a:rPr>
              <a:t>Shaban</a:t>
            </a:r>
          </a:p>
        </p:txBody>
      </p:sp>
      <p:sp>
        <p:nvSpPr>
          <p:cNvPr id="26" name="矩形 103">
            <a:extLst>
              <a:ext uri="{FF2B5EF4-FFF2-40B4-BE49-F238E27FC236}">
                <a16:creationId xmlns:a16="http://schemas.microsoft.com/office/drawing/2014/main" id="{2A56DDED-15EB-0416-2EBC-A3379CC9A8C9}"/>
              </a:ext>
            </a:extLst>
          </p:cNvPr>
          <p:cNvSpPr>
            <a:spLocks noChangeArrowheads="1"/>
          </p:cNvSpPr>
          <p:nvPr/>
        </p:nvSpPr>
        <p:spPr bwMode="auto">
          <a:xfrm>
            <a:off x="6030112" y="2814721"/>
            <a:ext cx="1593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200" dirty="0">
                <a:solidFill>
                  <a:schemeClr val="accent4">
                    <a:lumMod val="75000"/>
                  </a:schemeClr>
                </a:solidFill>
                <a:latin typeface="+mn-lt"/>
                <a:ea typeface="+mn-ea"/>
                <a:cs typeface="+mn-ea"/>
                <a:sym typeface="+mn-lt"/>
              </a:rPr>
              <a:t> </a:t>
            </a:r>
            <a:endParaRPr lang="zh-CN" altLang="en-US" sz="1200" b="1" dirty="0">
              <a:solidFill>
                <a:schemeClr val="accent4">
                  <a:lumMod val="75000"/>
                </a:schemeClr>
              </a:solidFill>
              <a:latin typeface="+mn-lt"/>
              <a:ea typeface="+mn-ea"/>
              <a:cs typeface="+mn-ea"/>
              <a:sym typeface="+mn-lt"/>
            </a:endParaRPr>
          </a:p>
        </p:txBody>
      </p:sp>
      <p:sp>
        <p:nvSpPr>
          <p:cNvPr id="28" name="TextBox 98">
            <a:extLst>
              <a:ext uri="{FF2B5EF4-FFF2-40B4-BE49-F238E27FC236}">
                <a16:creationId xmlns:a16="http://schemas.microsoft.com/office/drawing/2014/main" id="{06838412-12B8-471D-70A4-0ACFA0FAD5AE}"/>
              </a:ext>
            </a:extLst>
          </p:cNvPr>
          <p:cNvSpPr>
            <a:spLocks noChangeArrowheads="1"/>
          </p:cNvSpPr>
          <p:nvPr/>
        </p:nvSpPr>
        <p:spPr bwMode="auto">
          <a:xfrm>
            <a:off x="10338941" y="2201075"/>
            <a:ext cx="2564676"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rgbClr val="002060"/>
                </a:solidFill>
                <a:latin typeface="+mn-lt"/>
                <a:ea typeface="+mn-ea"/>
                <a:cs typeface="+mn-ea"/>
                <a:sym typeface="+mn-lt"/>
              </a:rPr>
              <a:t>Mahmoud Reda</a:t>
            </a:r>
            <a:endParaRPr lang="zh-CN" altLang="en-US" sz="2798" b="1" dirty="0">
              <a:solidFill>
                <a:srgbClr val="002060"/>
              </a:solidFill>
              <a:latin typeface="+mn-lt"/>
              <a:ea typeface="+mn-ea"/>
              <a:cs typeface="+mn-ea"/>
              <a:sym typeface="+mn-lt"/>
            </a:endParaRPr>
          </a:p>
        </p:txBody>
      </p:sp>
      <p:sp>
        <p:nvSpPr>
          <p:cNvPr id="31" name="TextBox 101">
            <a:extLst>
              <a:ext uri="{FF2B5EF4-FFF2-40B4-BE49-F238E27FC236}">
                <a16:creationId xmlns:a16="http://schemas.microsoft.com/office/drawing/2014/main" id="{A75908A8-A3D3-9EFC-FA0A-973EBDEA8D77}"/>
              </a:ext>
            </a:extLst>
          </p:cNvPr>
          <p:cNvSpPr>
            <a:spLocks noChangeArrowheads="1"/>
          </p:cNvSpPr>
          <p:nvPr/>
        </p:nvSpPr>
        <p:spPr bwMode="auto">
          <a:xfrm>
            <a:off x="2801445" y="6139293"/>
            <a:ext cx="3042948"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rgbClr val="002060"/>
                </a:solidFill>
                <a:latin typeface="+mn-lt"/>
                <a:ea typeface="+mn-ea"/>
                <a:cs typeface="+mn-ea"/>
                <a:sym typeface="+mn-lt"/>
              </a:rPr>
              <a:t>Ebrahim Mohamed</a:t>
            </a:r>
            <a:endParaRPr lang="zh-CN" altLang="en-US" sz="2798" b="1" dirty="0">
              <a:solidFill>
                <a:srgbClr val="002060"/>
              </a:solidFill>
              <a:latin typeface="+mn-lt"/>
              <a:ea typeface="+mn-ea"/>
              <a:cs typeface="+mn-ea"/>
              <a:sym typeface="+mn-lt"/>
            </a:endParaRPr>
          </a:p>
        </p:txBody>
      </p:sp>
      <p:sp>
        <p:nvSpPr>
          <p:cNvPr id="32" name="矩形 109">
            <a:extLst>
              <a:ext uri="{FF2B5EF4-FFF2-40B4-BE49-F238E27FC236}">
                <a16:creationId xmlns:a16="http://schemas.microsoft.com/office/drawing/2014/main" id="{50E88F50-D8F7-3CB9-E8D0-A22CC0E624F4}"/>
              </a:ext>
            </a:extLst>
          </p:cNvPr>
          <p:cNvSpPr>
            <a:spLocks noChangeArrowheads="1"/>
          </p:cNvSpPr>
          <p:nvPr/>
        </p:nvSpPr>
        <p:spPr bwMode="auto">
          <a:xfrm>
            <a:off x="3547264" y="6708778"/>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b="1" dirty="0">
                <a:solidFill>
                  <a:srgbClr val="002060"/>
                </a:solidFill>
                <a:latin typeface="+mn-lt"/>
                <a:ea typeface="+mn-ea"/>
                <a:cs typeface="+mn-ea"/>
                <a:sym typeface="+mn-lt"/>
              </a:rPr>
              <a:t> </a:t>
            </a:r>
          </a:p>
        </p:txBody>
      </p:sp>
      <p:sp>
        <p:nvSpPr>
          <p:cNvPr id="33" name="直接连接符 111">
            <a:extLst>
              <a:ext uri="{FF2B5EF4-FFF2-40B4-BE49-F238E27FC236}">
                <a16:creationId xmlns:a16="http://schemas.microsoft.com/office/drawing/2014/main" id="{904C6B1A-F380-20A5-0130-D66F35D23327}"/>
              </a:ext>
            </a:extLst>
          </p:cNvPr>
          <p:cNvSpPr>
            <a:spLocks noChangeShapeType="1"/>
          </p:cNvSpPr>
          <p:nvPr/>
        </p:nvSpPr>
        <p:spPr bwMode="auto">
          <a:xfrm>
            <a:off x="3696489" y="6630509"/>
            <a:ext cx="1295400" cy="0"/>
          </a:xfrm>
          <a:prstGeom prst="line">
            <a:avLst/>
          </a:prstGeom>
          <a:ln>
            <a:solidFill>
              <a:srgbClr val="002060"/>
            </a:solidFill>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3600">
              <a:highlight>
                <a:srgbClr val="FF0000"/>
              </a:highlight>
              <a:latin typeface="+mn-lt"/>
              <a:ea typeface="+mn-ea"/>
              <a:cs typeface="+mn-ea"/>
              <a:sym typeface="+mn-lt"/>
            </a:endParaRPr>
          </a:p>
        </p:txBody>
      </p:sp>
      <p:sp>
        <p:nvSpPr>
          <p:cNvPr id="37" name="TextBox 107">
            <a:extLst>
              <a:ext uri="{FF2B5EF4-FFF2-40B4-BE49-F238E27FC236}">
                <a16:creationId xmlns:a16="http://schemas.microsoft.com/office/drawing/2014/main" id="{7A0A9FE4-7913-600D-79B9-44DC796AD0E1}"/>
              </a:ext>
            </a:extLst>
          </p:cNvPr>
          <p:cNvSpPr>
            <a:spLocks noChangeArrowheads="1"/>
          </p:cNvSpPr>
          <p:nvPr/>
        </p:nvSpPr>
        <p:spPr bwMode="auto">
          <a:xfrm>
            <a:off x="15454983" y="2597724"/>
            <a:ext cx="2441694"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chemeClr val="accent4">
                    <a:lumMod val="75000"/>
                  </a:schemeClr>
                </a:solidFill>
                <a:latin typeface="+mn-lt"/>
                <a:ea typeface="+mn-ea"/>
                <a:cs typeface="+mn-ea"/>
                <a:sym typeface="+mn-lt"/>
              </a:rPr>
              <a:t>Mohamed Tiba</a:t>
            </a:r>
            <a:endParaRPr lang="zh-CN" altLang="en-US" sz="2798" b="1" dirty="0">
              <a:solidFill>
                <a:schemeClr val="accent4">
                  <a:lumMod val="75000"/>
                </a:schemeClr>
              </a:solidFill>
              <a:latin typeface="+mn-lt"/>
              <a:ea typeface="+mn-ea"/>
              <a:cs typeface="+mn-ea"/>
              <a:sym typeface="+mn-lt"/>
            </a:endParaRPr>
          </a:p>
        </p:txBody>
      </p:sp>
      <p:sp>
        <p:nvSpPr>
          <p:cNvPr id="38" name="矩形 116">
            <a:extLst>
              <a:ext uri="{FF2B5EF4-FFF2-40B4-BE49-F238E27FC236}">
                <a16:creationId xmlns:a16="http://schemas.microsoft.com/office/drawing/2014/main" id="{7EABD67B-9F05-CB2D-EBDE-D90A581E4317}"/>
              </a:ext>
            </a:extLst>
          </p:cNvPr>
          <p:cNvSpPr>
            <a:spLocks noChangeArrowheads="1"/>
          </p:cNvSpPr>
          <p:nvPr/>
        </p:nvSpPr>
        <p:spPr bwMode="auto">
          <a:xfrm>
            <a:off x="13211965" y="6626203"/>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dirty="0">
                <a:solidFill>
                  <a:schemeClr val="accent4">
                    <a:lumMod val="75000"/>
                  </a:schemeClr>
                </a:solidFill>
                <a:latin typeface="+mn-lt"/>
                <a:ea typeface="+mn-ea"/>
                <a:cs typeface="+mn-ea"/>
                <a:sym typeface="+mn-lt"/>
              </a:rPr>
              <a:t> </a:t>
            </a:r>
          </a:p>
        </p:txBody>
      </p:sp>
      <p:sp>
        <p:nvSpPr>
          <p:cNvPr id="52" name="Freeform 11">
            <a:extLst>
              <a:ext uri="{FF2B5EF4-FFF2-40B4-BE49-F238E27FC236}">
                <a16:creationId xmlns:a16="http://schemas.microsoft.com/office/drawing/2014/main" id="{FF42027C-0425-2F60-FD05-F531D3DAF2F3}"/>
              </a:ext>
            </a:extLst>
          </p:cNvPr>
          <p:cNvSpPr>
            <a:spLocks noChangeArrowheads="1"/>
          </p:cNvSpPr>
          <p:nvPr/>
        </p:nvSpPr>
        <p:spPr bwMode="auto">
          <a:xfrm rot="10800000" flipH="1">
            <a:off x="15210627" y="3855187"/>
            <a:ext cx="2686050" cy="2311400"/>
          </a:xfrm>
          <a:custGeom>
            <a:avLst/>
            <a:gdLst>
              <a:gd name="T0" fmla="*/ 113 w 523"/>
              <a:gd name="T1" fmla="*/ 0 h 450"/>
              <a:gd name="T2" fmla="*/ 416 w 523"/>
              <a:gd name="T3" fmla="*/ 1 h 450"/>
              <a:gd name="T4" fmla="*/ 510 w 523"/>
              <a:gd name="T5" fmla="*/ 60 h 450"/>
              <a:gd name="T6" fmla="*/ 523 w 523"/>
              <a:gd name="T7" fmla="*/ 113 h 450"/>
              <a:gd name="T8" fmla="*/ 523 w 523"/>
              <a:gd name="T9" fmla="*/ 450 h 450"/>
              <a:gd name="T10" fmla="*/ 475 w 523"/>
              <a:gd name="T11" fmla="*/ 450 h 450"/>
              <a:gd name="T12" fmla="*/ 475 w 523"/>
              <a:gd name="T13" fmla="*/ 114 h 450"/>
              <a:gd name="T14" fmla="*/ 410 w 523"/>
              <a:gd name="T15" fmla="*/ 49 h 450"/>
              <a:gd name="T16" fmla="*/ 114 w 523"/>
              <a:gd name="T17" fmla="*/ 49 h 450"/>
              <a:gd name="T18" fmla="*/ 49 w 523"/>
              <a:gd name="T19" fmla="*/ 114 h 450"/>
              <a:gd name="T20" fmla="*/ 49 w 523"/>
              <a:gd name="T21" fmla="*/ 262 h 450"/>
              <a:gd name="T22" fmla="*/ 0 w 523"/>
              <a:gd name="T23" fmla="*/ 262 h 450"/>
              <a:gd name="T24" fmla="*/ 0 w 523"/>
              <a:gd name="T25" fmla="*/ 108 h 450"/>
              <a:gd name="T26" fmla="*/ 60 w 523"/>
              <a:gd name="T27" fmla="*/ 14 h 450"/>
              <a:gd name="T28" fmla="*/ 113 w 523"/>
              <a:gd name="T29" fmla="*/ 0 h 4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450"/>
              <a:gd name="T47" fmla="*/ 523 w 523"/>
              <a:gd name="T48" fmla="*/ 450 h 4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450">
                <a:moveTo>
                  <a:pt x="113" y="0"/>
                </a:moveTo>
                <a:cubicBezTo>
                  <a:pt x="416" y="1"/>
                  <a:pt x="416" y="1"/>
                  <a:pt x="416" y="1"/>
                </a:cubicBezTo>
                <a:cubicBezTo>
                  <a:pt x="457" y="4"/>
                  <a:pt x="489" y="24"/>
                  <a:pt x="510" y="60"/>
                </a:cubicBezTo>
                <a:cubicBezTo>
                  <a:pt x="519" y="77"/>
                  <a:pt x="523" y="94"/>
                  <a:pt x="523" y="113"/>
                </a:cubicBezTo>
                <a:cubicBezTo>
                  <a:pt x="523" y="450"/>
                  <a:pt x="523" y="450"/>
                  <a:pt x="523" y="450"/>
                </a:cubicBezTo>
                <a:cubicBezTo>
                  <a:pt x="475" y="450"/>
                  <a:pt x="475" y="450"/>
                  <a:pt x="475" y="450"/>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0" y="108"/>
                  <a:pt x="0" y="108"/>
                  <a:pt x="0" y="108"/>
                </a:cubicBezTo>
                <a:cubicBezTo>
                  <a:pt x="4" y="67"/>
                  <a:pt x="24" y="35"/>
                  <a:pt x="60" y="14"/>
                </a:cubicBezTo>
                <a:cubicBezTo>
                  <a:pt x="77" y="5"/>
                  <a:pt x="94" y="1"/>
                  <a:pt x="113"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dirty="0">
              <a:latin typeface="+mn-lt"/>
              <a:ea typeface="+mn-ea"/>
              <a:cs typeface="+mn-ea"/>
              <a:sym typeface="+mn-lt"/>
            </a:endParaRPr>
          </a:p>
        </p:txBody>
      </p:sp>
      <p:sp>
        <p:nvSpPr>
          <p:cNvPr id="54" name="Freeform 23">
            <a:extLst>
              <a:ext uri="{FF2B5EF4-FFF2-40B4-BE49-F238E27FC236}">
                <a16:creationId xmlns:a16="http://schemas.microsoft.com/office/drawing/2014/main" id="{BEAB0A4A-E5D7-22D8-7B69-576D648FD679}"/>
              </a:ext>
            </a:extLst>
          </p:cNvPr>
          <p:cNvSpPr>
            <a:spLocks noChangeArrowheads="1"/>
          </p:cNvSpPr>
          <p:nvPr/>
        </p:nvSpPr>
        <p:spPr bwMode="auto">
          <a:xfrm>
            <a:off x="16552064" y="5086352"/>
            <a:ext cx="38100" cy="784224"/>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59" name="TextBox 98">
            <a:extLst>
              <a:ext uri="{FF2B5EF4-FFF2-40B4-BE49-F238E27FC236}">
                <a16:creationId xmlns:a16="http://schemas.microsoft.com/office/drawing/2014/main" id="{50EF8C47-81D8-6DD2-D57F-8869F46316E2}"/>
              </a:ext>
            </a:extLst>
          </p:cNvPr>
          <p:cNvSpPr>
            <a:spLocks noChangeArrowheads="1"/>
          </p:cNvSpPr>
          <p:nvPr/>
        </p:nvSpPr>
        <p:spPr bwMode="auto">
          <a:xfrm>
            <a:off x="12437532" y="6186977"/>
            <a:ext cx="3358612"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rgbClr val="002060"/>
                </a:solidFill>
                <a:latin typeface="+mn-lt"/>
                <a:ea typeface="+mn-ea"/>
                <a:cs typeface="+mn-ea"/>
                <a:sym typeface="+mn-lt"/>
              </a:rPr>
              <a:t>Mahmoud Mohamed</a:t>
            </a:r>
            <a:endParaRPr lang="zh-CN" altLang="en-US" sz="2798" b="1" dirty="0">
              <a:solidFill>
                <a:srgbClr val="002060"/>
              </a:solidFill>
              <a:latin typeface="+mn-lt"/>
              <a:ea typeface="+mn-ea"/>
              <a:cs typeface="+mn-ea"/>
              <a:sym typeface="+mn-lt"/>
            </a:endParaRPr>
          </a:p>
        </p:txBody>
      </p:sp>
      <p:sp>
        <p:nvSpPr>
          <p:cNvPr id="60" name="矩形 106">
            <a:extLst>
              <a:ext uri="{FF2B5EF4-FFF2-40B4-BE49-F238E27FC236}">
                <a16:creationId xmlns:a16="http://schemas.microsoft.com/office/drawing/2014/main" id="{4A952149-C031-AB1D-549F-CEAF3F0F2D31}"/>
              </a:ext>
            </a:extLst>
          </p:cNvPr>
          <p:cNvSpPr>
            <a:spLocks noChangeArrowheads="1"/>
          </p:cNvSpPr>
          <p:nvPr/>
        </p:nvSpPr>
        <p:spPr bwMode="auto">
          <a:xfrm>
            <a:off x="15691654" y="2899115"/>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b="1" dirty="0">
                <a:solidFill>
                  <a:srgbClr val="002060"/>
                </a:solidFill>
                <a:latin typeface="+mn-lt"/>
                <a:ea typeface="+mn-ea"/>
                <a:cs typeface="+mn-ea"/>
                <a:sym typeface="+mn-lt"/>
              </a:rPr>
              <a:t> </a:t>
            </a:r>
            <a:r>
              <a:rPr lang="en-US" altLang="zh-CN" sz="1575" b="1" dirty="0">
                <a:solidFill>
                  <a:srgbClr val="002060"/>
                </a:solidFill>
                <a:latin typeface="+mn-lt"/>
                <a:ea typeface="+mn-ea"/>
                <a:cs typeface="+mn-ea"/>
                <a:sym typeface="+mn-lt"/>
              </a:rPr>
              <a:t> </a:t>
            </a:r>
            <a:endParaRPr lang="zh-CN" altLang="en-US" sz="1575" b="1" dirty="0">
              <a:solidFill>
                <a:srgbClr val="002060"/>
              </a:solidFill>
              <a:latin typeface="+mn-lt"/>
              <a:ea typeface="+mn-ea"/>
              <a:cs typeface="+mn-ea"/>
              <a:sym typeface="+mn-lt"/>
            </a:endParaRPr>
          </a:p>
        </p:txBody>
      </p:sp>
      <p:grpSp>
        <p:nvGrpSpPr>
          <p:cNvPr id="91" name="组合 176">
            <a:extLst>
              <a:ext uri="{FF2B5EF4-FFF2-40B4-BE49-F238E27FC236}">
                <a16:creationId xmlns:a16="http://schemas.microsoft.com/office/drawing/2014/main" id="{896FCC25-3254-B2DC-07E7-1F135E67D253}"/>
              </a:ext>
            </a:extLst>
          </p:cNvPr>
          <p:cNvGrpSpPr/>
          <p:nvPr/>
        </p:nvGrpSpPr>
        <p:grpSpPr>
          <a:xfrm>
            <a:off x="10194811" y="905417"/>
            <a:ext cx="1129364" cy="1129364"/>
            <a:chOff x="3724323" y="1908536"/>
            <a:chExt cx="1329153" cy="1329153"/>
          </a:xfrm>
        </p:grpSpPr>
        <p:sp>
          <p:nvSpPr>
            <p:cNvPr id="92" name="椭圆 177">
              <a:extLst>
                <a:ext uri="{FF2B5EF4-FFF2-40B4-BE49-F238E27FC236}">
                  <a16:creationId xmlns:a16="http://schemas.microsoft.com/office/drawing/2014/main" id="{C49BBDED-A026-1715-817D-7C10B62B8033}"/>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93" name="椭圆 178">
              <a:extLst>
                <a:ext uri="{FF2B5EF4-FFF2-40B4-BE49-F238E27FC236}">
                  <a16:creationId xmlns:a16="http://schemas.microsoft.com/office/drawing/2014/main" id="{555BA6A6-4EF8-7D29-D83E-3601B801FCD5}"/>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94" name="组合 179">
            <a:extLst>
              <a:ext uri="{FF2B5EF4-FFF2-40B4-BE49-F238E27FC236}">
                <a16:creationId xmlns:a16="http://schemas.microsoft.com/office/drawing/2014/main" id="{7760A851-E826-4E61-F4BA-628445059F2C}"/>
              </a:ext>
            </a:extLst>
          </p:cNvPr>
          <p:cNvGrpSpPr/>
          <p:nvPr/>
        </p:nvGrpSpPr>
        <p:grpSpPr>
          <a:xfrm>
            <a:off x="7349064" y="1254321"/>
            <a:ext cx="682308" cy="682308"/>
            <a:chOff x="3724323" y="1908536"/>
            <a:chExt cx="1329153" cy="1329153"/>
          </a:xfrm>
          <a:solidFill>
            <a:schemeClr val="bg1">
              <a:lumMod val="95000"/>
            </a:schemeClr>
          </a:solidFill>
        </p:grpSpPr>
        <p:sp>
          <p:nvSpPr>
            <p:cNvPr id="95" name="椭圆 180">
              <a:extLst>
                <a:ext uri="{FF2B5EF4-FFF2-40B4-BE49-F238E27FC236}">
                  <a16:creationId xmlns:a16="http://schemas.microsoft.com/office/drawing/2014/main" id="{35078601-C374-B16C-81E5-245ECBFE1985}"/>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96" name="椭圆 181">
              <a:extLst>
                <a:ext uri="{FF2B5EF4-FFF2-40B4-BE49-F238E27FC236}">
                  <a16:creationId xmlns:a16="http://schemas.microsoft.com/office/drawing/2014/main" id="{FD276137-1D55-8242-7441-50FC98C818F0}"/>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97" name="组合 182">
            <a:extLst>
              <a:ext uri="{FF2B5EF4-FFF2-40B4-BE49-F238E27FC236}">
                <a16:creationId xmlns:a16="http://schemas.microsoft.com/office/drawing/2014/main" id="{03A76622-7EE3-5C0F-7BE9-A27F63FDC2FF}"/>
              </a:ext>
            </a:extLst>
          </p:cNvPr>
          <p:cNvGrpSpPr/>
          <p:nvPr/>
        </p:nvGrpSpPr>
        <p:grpSpPr>
          <a:xfrm>
            <a:off x="6798746" y="117149"/>
            <a:ext cx="964164" cy="964164"/>
            <a:chOff x="3724323" y="1908536"/>
            <a:chExt cx="1329153" cy="1329153"/>
          </a:xfrm>
        </p:grpSpPr>
        <p:sp>
          <p:nvSpPr>
            <p:cNvPr id="98" name="椭圆 183">
              <a:extLst>
                <a:ext uri="{FF2B5EF4-FFF2-40B4-BE49-F238E27FC236}">
                  <a16:creationId xmlns:a16="http://schemas.microsoft.com/office/drawing/2014/main" id="{B34EFCF7-3F5B-ED23-AF56-73303DDEEEE8}"/>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99" name="椭圆 184">
              <a:extLst>
                <a:ext uri="{FF2B5EF4-FFF2-40B4-BE49-F238E27FC236}">
                  <a16:creationId xmlns:a16="http://schemas.microsoft.com/office/drawing/2014/main" id="{EF832069-2CF0-26D0-7683-A725FB0438A4}"/>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100" name="组合 185">
            <a:extLst>
              <a:ext uri="{FF2B5EF4-FFF2-40B4-BE49-F238E27FC236}">
                <a16:creationId xmlns:a16="http://schemas.microsoft.com/office/drawing/2014/main" id="{7C25A72D-AC01-566F-F4BC-7CFADC7BAFBC}"/>
              </a:ext>
            </a:extLst>
          </p:cNvPr>
          <p:cNvGrpSpPr/>
          <p:nvPr/>
        </p:nvGrpSpPr>
        <p:grpSpPr>
          <a:xfrm>
            <a:off x="10915970" y="395129"/>
            <a:ext cx="408204" cy="408204"/>
            <a:chOff x="3724323" y="1908536"/>
            <a:chExt cx="1329153" cy="1329153"/>
          </a:xfrm>
          <a:solidFill>
            <a:schemeClr val="bg1">
              <a:lumMod val="95000"/>
            </a:schemeClr>
          </a:solidFill>
        </p:grpSpPr>
        <p:sp>
          <p:nvSpPr>
            <p:cNvPr id="101" name="椭圆 186">
              <a:extLst>
                <a:ext uri="{FF2B5EF4-FFF2-40B4-BE49-F238E27FC236}">
                  <a16:creationId xmlns:a16="http://schemas.microsoft.com/office/drawing/2014/main" id="{CCBE9329-1FFE-6580-C41B-F478ABC0C05D}"/>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102" name="椭圆 187">
              <a:extLst>
                <a:ext uri="{FF2B5EF4-FFF2-40B4-BE49-F238E27FC236}">
                  <a16:creationId xmlns:a16="http://schemas.microsoft.com/office/drawing/2014/main" id="{9F39B6D5-20B3-1CBD-1BFA-E21094851C0B}"/>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103" name="组合 188">
            <a:extLst>
              <a:ext uri="{FF2B5EF4-FFF2-40B4-BE49-F238E27FC236}">
                <a16:creationId xmlns:a16="http://schemas.microsoft.com/office/drawing/2014/main" id="{2234B6E0-6EA8-2AED-D840-CF529565F60C}"/>
              </a:ext>
            </a:extLst>
          </p:cNvPr>
          <p:cNvGrpSpPr/>
          <p:nvPr/>
        </p:nvGrpSpPr>
        <p:grpSpPr>
          <a:xfrm>
            <a:off x="7280828" y="-1398767"/>
            <a:ext cx="3809769" cy="3809769"/>
            <a:chOff x="3724323" y="1908536"/>
            <a:chExt cx="1329153" cy="1329153"/>
          </a:xfrm>
        </p:grpSpPr>
        <p:sp>
          <p:nvSpPr>
            <p:cNvPr id="104" name="椭圆 189">
              <a:extLst>
                <a:ext uri="{FF2B5EF4-FFF2-40B4-BE49-F238E27FC236}">
                  <a16:creationId xmlns:a16="http://schemas.microsoft.com/office/drawing/2014/main" id="{C75125BE-CC77-BA48-CDA7-FF058F290935}"/>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105" name="椭圆 190">
              <a:extLst>
                <a:ext uri="{FF2B5EF4-FFF2-40B4-BE49-F238E27FC236}">
                  <a16:creationId xmlns:a16="http://schemas.microsoft.com/office/drawing/2014/main" id="{EE51C50C-F59F-AE9E-3CA9-BBCC58462A98}"/>
                </a:ext>
              </a:extLst>
            </p:cNvPr>
            <p:cNvSpPr/>
            <p:nvPr/>
          </p:nvSpPr>
          <p:spPr>
            <a:xfrm>
              <a:off x="3839838" y="2024052"/>
              <a:ext cx="1098122" cy="1098122"/>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sp>
        <p:nvSpPr>
          <p:cNvPr id="106" name="TextBox 59">
            <a:extLst>
              <a:ext uri="{FF2B5EF4-FFF2-40B4-BE49-F238E27FC236}">
                <a16:creationId xmlns:a16="http://schemas.microsoft.com/office/drawing/2014/main" id="{0E4BEBF2-1B03-CE79-BE08-064CDE1FEAA0}"/>
              </a:ext>
            </a:extLst>
          </p:cNvPr>
          <p:cNvSpPr txBox="1">
            <a:spLocks noChangeArrowheads="1"/>
          </p:cNvSpPr>
          <p:nvPr/>
        </p:nvSpPr>
        <p:spPr bwMode="auto">
          <a:xfrm>
            <a:off x="7605965" y="29485"/>
            <a:ext cx="3147563" cy="138499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370648">
              <a:defRPr/>
            </a:pPr>
            <a:r>
              <a:rPr lang="en-US" altLang="zh-CN" sz="4200" b="1" kern="0" dirty="0">
                <a:solidFill>
                  <a:schemeClr val="bg1"/>
                </a:solidFill>
                <a:ea typeface="微软雅黑" panose="020B0503020204020204" pitchFamily="34" charset="-122"/>
                <a:cs typeface="Arial" panose="020B0604020202020204" pitchFamily="34" charset="0"/>
                <a:sym typeface="Arial" panose="020B0604020202020204" pitchFamily="34" charset="0"/>
              </a:rPr>
              <a:t>Team Members</a:t>
            </a:r>
            <a:endParaRPr lang="en-US" altLang="ko-KR" sz="4200" b="1" kern="0" dirty="0">
              <a:solidFill>
                <a:schemeClr val="bg1"/>
              </a:solidFill>
              <a:ea typeface="微软雅黑" panose="020B0503020204020204" pitchFamily="34" charset="-122"/>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6EE77120-141F-2FEA-8E15-7CA0D0AA1B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501" y="502169"/>
            <a:ext cx="1550555" cy="1425510"/>
          </a:xfrm>
          <a:prstGeom prst="rect">
            <a:avLst/>
          </a:prstGeom>
        </p:spPr>
      </p:pic>
      <p:pic>
        <p:nvPicPr>
          <p:cNvPr id="45" name="Picture 44">
            <a:extLst>
              <a:ext uri="{FF2B5EF4-FFF2-40B4-BE49-F238E27FC236}">
                <a16:creationId xmlns:a16="http://schemas.microsoft.com/office/drawing/2014/main" id="{85D3AA60-844B-44CE-1AA2-05D17CCF09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379" y="2961251"/>
            <a:ext cx="1785312" cy="2071991"/>
          </a:xfrm>
          <a:prstGeom prst="flowChartConnector">
            <a:avLst/>
          </a:prstGeom>
        </p:spPr>
      </p:pic>
      <p:pic>
        <p:nvPicPr>
          <p:cNvPr id="48" name="Picture 47">
            <a:extLst>
              <a:ext uri="{FF2B5EF4-FFF2-40B4-BE49-F238E27FC236}">
                <a16:creationId xmlns:a16="http://schemas.microsoft.com/office/drawing/2014/main" id="{EB201928-B823-558B-C091-EF8A307853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727" y="3285468"/>
            <a:ext cx="1994474" cy="1748505"/>
          </a:xfrm>
          <a:prstGeom prst="flowChartConnector">
            <a:avLst/>
          </a:prstGeom>
        </p:spPr>
      </p:pic>
      <p:pic>
        <p:nvPicPr>
          <p:cNvPr id="55" name="Picture 54">
            <a:extLst>
              <a:ext uri="{FF2B5EF4-FFF2-40B4-BE49-F238E27FC236}">
                <a16:creationId xmlns:a16="http://schemas.microsoft.com/office/drawing/2014/main" id="{9062D222-C8D7-89B6-EF16-685D5642B4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5361" y="4103740"/>
            <a:ext cx="2342573" cy="1954163"/>
          </a:xfrm>
          <a:prstGeom prst="rect">
            <a:avLst/>
          </a:prstGeom>
        </p:spPr>
      </p:pic>
      <p:pic>
        <p:nvPicPr>
          <p:cNvPr id="57" name="Picture 56">
            <a:extLst>
              <a:ext uri="{FF2B5EF4-FFF2-40B4-BE49-F238E27FC236}">
                <a16:creationId xmlns:a16="http://schemas.microsoft.com/office/drawing/2014/main" id="{82957695-1C68-3AA9-B818-2536F7D2EB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1758" y="4097671"/>
            <a:ext cx="1870931" cy="1903670"/>
          </a:xfrm>
          <a:prstGeom prst="flowChartConnector">
            <a:avLst/>
          </a:prstGeom>
        </p:spPr>
      </p:pic>
      <p:grpSp>
        <p:nvGrpSpPr>
          <p:cNvPr id="17" name="Group 16">
            <a:extLst>
              <a:ext uri="{FF2B5EF4-FFF2-40B4-BE49-F238E27FC236}">
                <a16:creationId xmlns:a16="http://schemas.microsoft.com/office/drawing/2014/main" id="{73CA27ED-B056-8BAC-5F9A-4CD7F628C197}"/>
              </a:ext>
            </a:extLst>
          </p:cNvPr>
          <p:cNvGrpSpPr/>
          <p:nvPr/>
        </p:nvGrpSpPr>
        <p:grpSpPr>
          <a:xfrm>
            <a:off x="15541564" y="3419500"/>
            <a:ext cx="2071817" cy="2102539"/>
            <a:chOff x="11120071" y="6442349"/>
            <a:chExt cx="2263774" cy="2297342"/>
          </a:xfrm>
          <a:gradFill flip="none" rotWithShape="1">
            <a:gsLst>
              <a:gs pos="0">
                <a:schemeClr val="accent1">
                  <a:lumMod val="0"/>
                  <a:lumOff val="100000"/>
                </a:schemeClr>
              </a:gs>
              <a:gs pos="33000">
                <a:schemeClr val="accent1">
                  <a:lumMod val="0"/>
                  <a:lumOff val="100000"/>
                </a:schemeClr>
              </a:gs>
              <a:gs pos="100000">
                <a:schemeClr val="accent1">
                  <a:lumMod val="100000"/>
                </a:schemeClr>
              </a:gs>
            </a:gsLst>
            <a:path path="circle">
              <a:fillToRect l="50000" t="-80000" r="50000" b="180000"/>
            </a:path>
            <a:tileRect/>
          </a:gradFill>
        </p:grpSpPr>
        <p:sp>
          <p:nvSpPr>
            <p:cNvPr id="16" name="Oval 15">
              <a:extLst>
                <a:ext uri="{FF2B5EF4-FFF2-40B4-BE49-F238E27FC236}">
                  <a16:creationId xmlns:a16="http://schemas.microsoft.com/office/drawing/2014/main" id="{AF82B97C-623C-1DF7-96E4-9B69F747717C}"/>
                </a:ext>
              </a:extLst>
            </p:cNvPr>
            <p:cNvSpPr/>
            <p:nvPr/>
          </p:nvSpPr>
          <p:spPr>
            <a:xfrm>
              <a:off x="11120071" y="6442349"/>
              <a:ext cx="2263774" cy="22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72FF1EE-9E1A-E6CA-D813-3E5CD3A27A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56583" y="6548941"/>
              <a:ext cx="2190750" cy="2190750"/>
            </a:xfrm>
            <a:prstGeom prst="flowChartConnector">
              <a:avLst/>
            </a:prstGeom>
            <a:grpFill/>
          </p:spPr>
        </p:pic>
      </p:grpSp>
      <p:sp>
        <p:nvSpPr>
          <p:cNvPr id="21" name="TextBox 101">
            <a:extLst>
              <a:ext uri="{FF2B5EF4-FFF2-40B4-BE49-F238E27FC236}">
                <a16:creationId xmlns:a16="http://schemas.microsoft.com/office/drawing/2014/main" id="{79E868BE-2EB8-5C49-8A38-E9C382C77B18}"/>
              </a:ext>
            </a:extLst>
          </p:cNvPr>
          <p:cNvSpPr>
            <a:spLocks noChangeArrowheads="1"/>
          </p:cNvSpPr>
          <p:nvPr/>
        </p:nvSpPr>
        <p:spPr bwMode="auto">
          <a:xfrm>
            <a:off x="6827037" y="7499912"/>
            <a:ext cx="5217779" cy="187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b="1" dirty="0">
                <a:solidFill>
                  <a:srgbClr val="002060"/>
                </a:solidFill>
                <a:latin typeface="+mn-lt"/>
                <a:ea typeface="+mn-ea"/>
                <a:cs typeface="+mn-ea"/>
                <a:sym typeface="+mn-lt"/>
              </a:rPr>
              <a:t>Under Supervision</a:t>
            </a:r>
          </a:p>
          <a:p>
            <a:pPr algn="ctr"/>
            <a:r>
              <a:rPr lang="en-US" altLang="zh-CN" sz="2798" b="1" dirty="0">
                <a:solidFill>
                  <a:srgbClr val="002060"/>
                </a:solidFill>
                <a:latin typeface="+mn-lt"/>
                <a:ea typeface="+mn-ea"/>
                <a:cs typeface="+mn-ea"/>
                <a:sym typeface="+mn-lt"/>
              </a:rPr>
              <a:t>Eng. Soha Nagi</a:t>
            </a:r>
          </a:p>
          <a:p>
            <a:pPr algn="ctr"/>
            <a:endParaRPr lang="en-US" altLang="zh-CN" sz="2798" b="1" dirty="0">
              <a:solidFill>
                <a:srgbClr val="002060"/>
              </a:solidFill>
              <a:latin typeface="+mn-lt"/>
              <a:ea typeface="+mn-ea"/>
              <a:cs typeface="+mn-ea"/>
              <a:sym typeface="+mn-lt"/>
            </a:endParaRPr>
          </a:p>
          <a:p>
            <a:pPr algn="ctr"/>
            <a:r>
              <a:rPr lang="en-US" altLang="zh-CN" sz="2798" b="1" dirty="0">
                <a:solidFill>
                  <a:srgbClr val="002060"/>
                </a:solidFill>
                <a:latin typeface="+mn-lt"/>
                <a:ea typeface="+mn-ea"/>
                <a:cs typeface="+mn-ea"/>
                <a:sym typeface="+mn-lt"/>
              </a:rPr>
              <a:t>Prepared by</a:t>
            </a:r>
          </a:p>
        </p:txBody>
      </p:sp>
      <p:grpSp>
        <p:nvGrpSpPr>
          <p:cNvPr id="35" name="Group 34">
            <a:extLst>
              <a:ext uri="{FF2B5EF4-FFF2-40B4-BE49-F238E27FC236}">
                <a16:creationId xmlns:a16="http://schemas.microsoft.com/office/drawing/2014/main" id="{3EAA9D07-FE19-1872-EA16-E8EC4F2098C9}"/>
              </a:ext>
            </a:extLst>
          </p:cNvPr>
          <p:cNvGrpSpPr/>
          <p:nvPr/>
        </p:nvGrpSpPr>
        <p:grpSpPr>
          <a:xfrm>
            <a:off x="8724956" y="9410700"/>
            <a:ext cx="1333444" cy="491512"/>
            <a:chOff x="8724956" y="9410700"/>
            <a:chExt cx="1333444" cy="491512"/>
          </a:xfrm>
        </p:grpSpPr>
        <p:sp>
          <p:nvSpPr>
            <p:cNvPr id="29" name="Rectangle: Rounded Corners 28">
              <a:extLst>
                <a:ext uri="{FF2B5EF4-FFF2-40B4-BE49-F238E27FC236}">
                  <a16:creationId xmlns:a16="http://schemas.microsoft.com/office/drawing/2014/main" id="{F1CDD694-957F-0C82-69D8-C53AA232ABAD}"/>
                </a:ext>
              </a:extLst>
            </p:cNvPr>
            <p:cNvSpPr/>
            <p:nvPr/>
          </p:nvSpPr>
          <p:spPr>
            <a:xfrm>
              <a:off x="8724956" y="9410700"/>
              <a:ext cx="1333444" cy="491512"/>
            </a:xfrm>
            <a:prstGeom prst="roundRect">
              <a:avLst/>
            </a:prstGeom>
            <a:solidFill>
              <a:srgbClr val="4181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B9E3942-D591-E540-2921-3313BF150C96}"/>
                </a:ext>
              </a:extLst>
            </p:cNvPr>
            <p:cNvSpPr txBox="1"/>
            <p:nvPr/>
          </p:nvSpPr>
          <p:spPr>
            <a:xfrm>
              <a:off x="8894588" y="9462362"/>
              <a:ext cx="1082675" cy="400110"/>
            </a:xfrm>
            <a:prstGeom prst="rect">
              <a:avLst/>
            </a:prstGeom>
            <a:noFill/>
          </p:spPr>
          <p:txBody>
            <a:bodyPr wrap="square">
              <a:spAutoFit/>
            </a:bodyPr>
            <a:lstStyle/>
            <a:p>
              <a:r>
                <a:rPr lang="en-US" sz="2000" b="1" dirty="0">
                  <a:solidFill>
                    <a:schemeClr val="accent5">
                      <a:lumMod val="20000"/>
                      <a:lumOff val="80000"/>
                    </a:schemeClr>
                  </a:solidFill>
                </a:rPr>
                <a:t>Group 3</a:t>
              </a:r>
            </a:p>
          </p:txBody>
        </p:sp>
      </p:grpSp>
      <p:sp>
        <p:nvSpPr>
          <p:cNvPr id="34" name="Arc 33">
            <a:extLst>
              <a:ext uri="{FF2B5EF4-FFF2-40B4-BE49-F238E27FC236}">
                <a16:creationId xmlns:a16="http://schemas.microsoft.com/office/drawing/2014/main" id="{7F506238-FA86-656E-0264-77D889C5B524}"/>
              </a:ext>
            </a:extLst>
          </p:cNvPr>
          <p:cNvSpPr/>
          <p:nvPr/>
        </p:nvSpPr>
        <p:spPr>
          <a:xfrm rot="21356992">
            <a:off x="5902901" y="8746920"/>
            <a:ext cx="5146604" cy="964405"/>
          </a:xfrm>
          <a:prstGeom prst="arc">
            <a:avLst>
              <a:gd name="adj1" fmla="val 15515919"/>
              <a:gd name="adj2" fmla="val 2112800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08913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750"/>
                                  </p:stCondLst>
                                  <p:childTnLs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1750"/>
                            </p:stCondLst>
                            <p:childTnLst>
                              <p:par>
                                <p:cTn id="14" presetID="47"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1000"/>
                                        <p:tgtEl>
                                          <p:spTgt spid="103"/>
                                        </p:tgtEl>
                                      </p:cBhvr>
                                    </p:animEffect>
                                    <p:anim calcmode="lin" valueType="num">
                                      <p:cBhvr>
                                        <p:cTn id="17" dur="1000" fill="hold"/>
                                        <p:tgtEl>
                                          <p:spTgt spid="103"/>
                                        </p:tgtEl>
                                        <p:attrNameLst>
                                          <p:attrName>ppt_x</p:attrName>
                                        </p:attrNameLst>
                                      </p:cBhvr>
                                      <p:tavLst>
                                        <p:tav tm="0">
                                          <p:val>
                                            <p:strVal val="#ppt_x"/>
                                          </p:val>
                                        </p:tav>
                                        <p:tav tm="100000">
                                          <p:val>
                                            <p:strVal val="#ppt_x"/>
                                          </p:val>
                                        </p:tav>
                                      </p:tavLst>
                                    </p:anim>
                                    <p:anim calcmode="lin" valueType="num">
                                      <p:cBhvr>
                                        <p:cTn id="18" dur="1000" fill="hold"/>
                                        <p:tgtEl>
                                          <p:spTgt spid="103"/>
                                        </p:tgtEl>
                                        <p:attrNameLst>
                                          <p:attrName>ppt_y</p:attrName>
                                        </p:attrNameLst>
                                      </p:cBhvr>
                                      <p:tavLst>
                                        <p:tav tm="0">
                                          <p:val>
                                            <p:strVal val="#ppt_y-.1"/>
                                          </p:val>
                                        </p:tav>
                                        <p:tav tm="100000">
                                          <p:val>
                                            <p:strVal val="#ppt_y"/>
                                          </p:val>
                                        </p:tav>
                                      </p:tavLst>
                                    </p:anim>
                                  </p:childTnLst>
                                </p:cTn>
                              </p:par>
                              <p:par>
                                <p:cTn id="19" presetID="53" presetClass="entr" presetSubtype="16" fill="hold" nodeType="withEffect">
                                  <p:stCondLst>
                                    <p:cond delay="500"/>
                                  </p:stCondLst>
                                  <p:childTnLst>
                                    <p:set>
                                      <p:cBhvr>
                                        <p:cTn id="20" dur="1" fill="hold">
                                          <p:stCondLst>
                                            <p:cond delay="0"/>
                                          </p:stCondLst>
                                        </p:cTn>
                                        <p:tgtEl>
                                          <p:spTgt spid="97"/>
                                        </p:tgtEl>
                                        <p:attrNameLst>
                                          <p:attrName>style.visibility</p:attrName>
                                        </p:attrNameLst>
                                      </p:cBhvr>
                                      <p:to>
                                        <p:strVal val="visible"/>
                                      </p:to>
                                    </p:set>
                                    <p:anim calcmode="lin" valueType="num">
                                      <p:cBhvr>
                                        <p:cTn id="21" dur="500" fill="hold"/>
                                        <p:tgtEl>
                                          <p:spTgt spid="97"/>
                                        </p:tgtEl>
                                        <p:attrNameLst>
                                          <p:attrName>ppt_w</p:attrName>
                                        </p:attrNameLst>
                                      </p:cBhvr>
                                      <p:tavLst>
                                        <p:tav tm="0">
                                          <p:val>
                                            <p:fltVal val="0"/>
                                          </p:val>
                                        </p:tav>
                                        <p:tav tm="100000">
                                          <p:val>
                                            <p:strVal val="#ppt_w"/>
                                          </p:val>
                                        </p:tav>
                                      </p:tavLst>
                                    </p:anim>
                                    <p:anim calcmode="lin" valueType="num">
                                      <p:cBhvr>
                                        <p:cTn id="22" dur="500" fill="hold"/>
                                        <p:tgtEl>
                                          <p:spTgt spid="97"/>
                                        </p:tgtEl>
                                        <p:attrNameLst>
                                          <p:attrName>ppt_h</p:attrName>
                                        </p:attrNameLst>
                                      </p:cBhvr>
                                      <p:tavLst>
                                        <p:tav tm="0">
                                          <p:val>
                                            <p:fltVal val="0"/>
                                          </p:val>
                                        </p:tav>
                                        <p:tav tm="100000">
                                          <p:val>
                                            <p:strVal val="#ppt_h"/>
                                          </p:val>
                                        </p:tav>
                                      </p:tavLst>
                                    </p:anim>
                                    <p:animEffect transition="in" filter="fade">
                                      <p:cBhvr>
                                        <p:cTn id="23" dur="500"/>
                                        <p:tgtEl>
                                          <p:spTgt spid="97"/>
                                        </p:tgtEl>
                                      </p:cBhvr>
                                    </p:animEffect>
                                  </p:childTnLst>
                                </p:cTn>
                              </p:par>
                              <p:par>
                                <p:cTn id="24" presetID="53" presetClass="entr" presetSubtype="16" fill="hold" nodeType="withEffect">
                                  <p:stCondLst>
                                    <p:cond delay="500"/>
                                  </p:stCondLst>
                                  <p:childTnLst>
                                    <p:set>
                                      <p:cBhvr>
                                        <p:cTn id="25" dur="1" fill="hold">
                                          <p:stCondLst>
                                            <p:cond delay="0"/>
                                          </p:stCondLst>
                                        </p:cTn>
                                        <p:tgtEl>
                                          <p:spTgt spid="94"/>
                                        </p:tgtEl>
                                        <p:attrNameLst>
                                          <p:attrName>style.visibility</p:attrName>
                                        </p:attrNameLst>
                                      </p:cBhvr>
                                      <p:to>
                                        <p:strVal val="visible"/>
                                      </p:to>
                                    </p:set>
                                    <p:anim calcmode="lin" valueType="num">
                                      <p:cBhvr>
                                        <p:cTn id="26" dur="500" fill="hold"/>
                                        <p:tgtEl>
                                          <p:spTgt spid="94"/>
                                        </p:tgtEl>
                                        <p:attrNameLst>
                                          <p:attrName>ppt_w</p:attrName>
                                        </p:attrNameLst>
                                      </p:cBhvr>
                                      <p:tavLst>
                                        <p:tav tm="0">
                                          <p:val>
                                            <p:fltVal val="0"/>
                                          </p:val>
                                        </p:tav>
                                        <p:tav tm="100000">
                                          <p:val>
                                            <p:strVal val="#ppt_w"/>
                                          </p:val>
                                        </p:tav>
                                      </p:tavLst>
                                    </p:anim>
                                    <p:anim calcmode="lin" valueType="num">
                                      <p:cBhvr>
                                        <p:cTn id="27" dur="500" fill="hold"/>
                                        <p:tgtEl>
                                          <p:spTgt spid="94"/>
                                        </p:tgtEl>
                                        <p:attrNameLst>
                                          <p:attrName>ppt_h</p:attrName>
                                        </p:attrNameLst>
                                      </p:cBhvr>
                                      <p:tavLst>
                                        <p:tav tm="0">
                                          <p:val>
                                            <p:fltVal val="0"/>
                                          </p:val>
                                        </p:tav>
                                        <p:tav tm="100000">
                                          <p:val>
                                            <p:strVal val="#ppt_h"/>
                                          </p:val>
                                        </p:tav>
                                      </p:tavLst>
                                    </p:anim>
                                    <p:animEffect transition="in" filter="fade">
                                      <p:cBhvr>
                                        <p:cTn id="28" dur="500"/>
                                        <p:tgtEl>
                                          <p:spTgt spid="94"/>
                                        </p:tgtEl>
                                      </p:cBhvr>
                                    </p:animEffect>
                                  </p:childTnLst>
                                </p:cTn>
                              </p:par>
                              <p:par>
                                <p:cTn id="29" presetID="53" presetClass="entr" presetSubtype="16" fill="hold" nodeType="withEffect">
                                  <p:stCondLst>
                                    <p:cond delay="5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fltVal val="0"/>
                                          </p:val>
                                        </p:tav>
                                        <p:tav tm="100000">
                                          <p:val>
                                            <p:strVal val="#ppt_w"/>
                                          </p:val>
                                        </p:tav>
                                      </p:tavLst>
                                    </p:anim>
                                    <p:anim calcmode="lin" valueType="num">
                                      <p:cBhvr>
                                        <p:cTn id="32" dur="500" fill="hold"/>
                                        <p:tgtEl>
                                          <p:spTgt spid="91"/>
                                        </p:tgtEl>
                                        <p:attrNameLst>
                                          <p:attrName>ppt_h</p:attrName>
                                        </p:attrNameLst>
                                      </p:cBhvr>
                                      <p:tavLst>
                                        <p:tav tm="0">
                                          <p:val>
                                            <p:fltVal val="0"/>
                                          </p:val>
                                        </p:tav>
                                        <p:tav tm="100000">
                                          <p:val>
                                            <p:strVal val="#ppt_h"/>
                                          </p:val>
                                        </p:tav>
                                      </p:tavLst>
                                    </p:anim>
                                    <p:animEffect transition="in" filter="fade">
                                      <p:cBhvr>
                                        <p:cTn id="33" dur="500"/>
                                        <p:tgtEl>
                                          <p:spTgt spid="91"/>
                                        </p:tgtEl>
                                      </p:cBhvr>
                                    </p:animEffect>
                                  </p:childTnLst>
                                </p:cTn>
                              </p:par>
                              <p:par>
                                <p:cTn id="34" presetID="42" presetClass="entr" presetSubtype="0" fill="hold" nodeType="withEffect">
                                  <p:stCondLst>
                                    <p:cond delay="50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anim calcmode="lin" valueType="num">
                                      <p:cBhvr>
                                        <p:cTn id="37" dur="500" fill="hold"/>
                                        <p:tgtEl>
                                          <p:spTgt spid="45"/>
                                        </p:tgtEl>
                                        <p:attrNameLst>
                                          <p:attrName>ppt_x</p:attrName>
                                        </p:attrNameLst>
                                      </p:cBhvr>
                                      <p:tavLst>
                                        <p:tav tm="0">
                                          <p:val>
                                            <p:strVal val="#ppt_x"/>
                                          </p:val>
                                        </p:tav>
                                        <p:tav tm="100000">
                                          <p:val>
                                            <p:strVal val="#ppt_x"/>
                                          </p:val>
                                        </p:tav>
                                      </p:tavLst>
                                    </p:anim>
                                    <p:anim calcmode="lin" valueType="num">
                                      <p:cBhvr>
                                        <p:cTn id="38" dur="500" fill="hold"/>
                                        <p:tgtEl>
                                          <p:spTgt spid="45"/>
                                        </p:tgtEl>
                                        <p:attrNameLst>
                                          <p:attrName>ppt_y</p:attrName>
                                        </p:attrNameLst>
                                      </p:cBhvr>
                                      <p:tavLst>
                                        <p:tav tm="0">
                                          <p:val>
                                            <p:strVal val="#ppt_y+.1"/>
                                          </p:val>
                                        </p:tav>
                                        <p:tav tm="100000">
                                          <p:val>
                                            <p:strVal val="#ppt_y"/>
                                          </p:val>
                                        </p:tav>
                                      </p:tavLst>
                                    </p:anim>
                                  </p:childTnLst>
                                </p:cTn>
                              </p:par>
                              <p:par>
                                <p:cTn id="39" presetID="53" presetClass="entr" presetSubtype="16" fill="hold" nodeType="withEffect">
                                  <p:stCondLst>
                                    <p:cond delay="500"/>
                                  </p:stCondLst>
                                  <p:childTnLst>
                                    <p:set>
                                      <p:cBhvr>
                                        <p:cTn id="40" dur="1" fill="hold">
                                          <p:stCondLst>
                                            <p:cond delay="0"/>
                                          </p:stCondLst>
                                        </p:cTn>
                                        <p:tgtEl>
                                          <p:spTgt spid="100"/>
                                        </p:tgtEl>
                                        <p:attrNameLst>
                                          <p:attrName>style.visibility</p:attrName>
                                        </p:attrNameLst>
                                      </p:cBhvr>
                                      <p:to>
                                        <p:strVal val="visible"/>
                                      </p:to>
                                    </p:set>
                                    <p:anim calcmode="lin" valueType="num">
                                      <p:cBhvr>
                                        <p:cTn id="41" dur="500" fill="hold"/>
                                        <p:tgtEl>
                                          <p:spTgt spid="100"/>
                                        </p:tgtEl>
                                        <p:attrNameLst>
                                          <p:attrName>ppt_w</p:attrName>
                                        </p:attrNameLst>
                                      </p:cBhvr>
                                      <p:tavLst>
                                        <p:tav tm="0">
                                          <p:val>
                                            <p:fltVal val="0"/>
                                          </p:val>
                                        </p:tav>
                                        <p:tav tm="100000">
                                          <p:val>
                                            <p:strVal val="#ppt_w"/>
                                          </p:val>
                                        </p:tav>
                                      </p:tavLst>
                                    </p:anim>
                                    <p:anim calcmode="lin" valueType="num">
                                      <p:cBhvr>
                                        <p:cTn id="42" dur="500" fill="hold"/>
                                        <p:tgtEl>
                                          <p:spTgt spid="100"/>
                                        </p:tgtEl>
                                        <p:attrNameLst>
                                          <p:attrName>ppt_h</p:attrName>
                                        </p:attrNameLst>
                                      </p:cBhvr>
                                      <p:tavLst>
                                        <p:tav tm="0">
                                          <p:val>
                                            <p:fltVal val="0"/>
                                          </p:val>
                                        </p:tav>
                                        <p:tav tm="100000">
                                          <p:val>
                                            <p:strVal val="#ppt_h"/>
                                          </p:val>
                                        </p:tav>
                                      </p:tavLst>
                                    </p:anim>
                                    <p:animEffect transition="in" filter="fade">
                                      <p:cBhvr>
                                        <p:cTn id="43" dur="500"/>
                                        <p:tgtEl>
                                          <p:spTgt spid="100"/>
                                        </p:tgtEl>
                                      </p:cBhvr>
                                    </p:animEffect>
                                  </p:childTnLst>
                                </p:cTn>
                              </p:par>
                            </p:childTnLst>
                          </p:cTn>
                        </p:par>
                        <p:par>
                          <p:cTn id="44" fill="hold">
                            <p:stCondLst>
                              <p:cond delay="2750"/>
                            </p:stCondLst>
                            <p:childTnLst>
                              <p:par>
                                <p:cTn id="45" presetID="2" presetClass="entr" presetSubtype="1"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25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42" presetClass="entr" presetSubtype="0" fill="hold" nodeType="withEffect">
                                  <p:stCondLst>
                                    <p:cond delay="25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anim calcmode="lin" valueType="num">
                                      <p:cBhvr>
                                        <p:cTn id="55" dur="500" fill="hold"/>
                                        <p:tgtEl>
                                          <p:spTgt spid="57"/>
                                        </p:tgtEl>
                                        <p:attrNameLst>
                                          <p:attrName>ppt_x</p:attrName>
                                        </p:attrNameLst>
                                      </p:cBhvr>
                                      <p:tavLst>
                                        <p:tav tm="0">
                                          <p:val>
                                            <p:strVal val="#ppt_x"/>
                                          </p:val>
                                        </p:tav>
                                        <p:tav tm="100000">
                                          <p:val>
                                            <p:strVal val="#ppt_x"/>
                                          </p:val>
                                        </p:tav>
                                      </p:tavLst>
                                    </p:anim>
                                    <p:anim calcmode="lin" valueType="num">
                                      <p:cBhvr>
                                        <p:cTn id="56" dur="500" fill="hold"/>
                                        <p:tgtEl>
                                          <p:spTgt spid="5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5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anim calcmode="lin" valueType="num">
                                      <p:cBhvr>
                                        <p:cTn id="60" dur="500" fill="hold"/>
                                        <p:tgtEl>
                                          <p:spTgt spid="22"/>
                                        </p:tgtEl>
                                        <p:attrNameLst>
                                          <p:attrName>ppt_x</p:attrName>
                                        </p:attrNameLst>
                                      </p:cBhvr>
                                      <p:tavLst>
                                        <p:tav tm="0">
                                          <p:val>
                                            <p:strVal val="#ppt_x"/>
                                          </p:val>
                                        </p:tav>
                                        <p:tav tm="100000">
                                          <p:val>
                                            <p:strVal val="#ppt_x"/>
                                          </p:val>
                                        </p:tav>
                                      </p:tavLst>
                                    </p:anim>
                                    <p:anim calcmode="lin" valueType="num">
                                      <p:cBhvr>
                                        <p:cTn id="61" dur="500" fill="hold"/>
                                        <p:tgtEl>
                                          <p:spTgt spid="2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5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anim calcmode="lin" valueType="num">
                                      <p:cBhvr>
                                        <p:cTn id="65" dur="500" fill="hold"/>
                                        <p:tgtEl>
                                          <p:spTgt spid="23"/>
                                        </p:tgtEl>
                                        <p:attrNameLst>
                                          <p:attrName>ppt_x</p:attrName>
                                        </p:attrNameLst>
                                      </p:cBhvr>
                                      <p:tavLst>
                                        <p:tav tm="0">
                                          <p:val>
                                            <p:strVal val="#ppt_x"/>
                                          </p:val>
                                        </p:tav>
                                        <p:tav tm="100000">
                                          <p:val>
                                            <p:strVal val="#ppt_x"/>
                                          </p:val>
                                        </p:tav>
                                      </p:tavLst>
                                    </p:anim>
                                    <p:anim calcmode="lin" valueType="num">
                                      <p:cBhvr>
                                        <p:cTn id="66" dur="500" fill="hold"/>
                                        <p:tgtEl>
                                          <p:spTgt spid="2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5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anim calcmode="lin" valueType="num">
                                      <p:cBhvr>
                                        <p:cTn id="70" dur="500" fill="hold"/>
                                        <p:tgtEl>
                                          <p:spTgt spid="10"/>
                                        </p:tgtEl>
                                        <p:attrNameLst>
                                          <p:attrName>ppt_x</p:attrName>
                                        </p:attrNameLst>
                                      </p:cBhvr>
                                      <p:tavLst>
                                        <p:tav tm="0">
                                          <p:val>
                                            <p:strVal val="#ppt_x"/>
                                          </p:val>
                                        </p:tav>
                                        <p:tav tm="100000">
                                          <p:val>
                                            <p:strVal val="#ppt_x"/>
                                          </p:val>
                                        </p:tav>
                                      </p:tavLst>
                                    </p:anim>
                                    <p:anim calcmode="lin" valueType="num">
                                      <p:cBhvr>
                                        <p:cTn id="71" dur="500" fill="hold"/>
                                        <p:tgtEl>
                                          <p:spTgt spid="10"/>
                                        </p:tgtEl>
                                        <p:attrNameLst>
                                          <p:attrName>ppt_y</p:attrName>
                                        </p:attrNameLst>
                                      </p:cBhvr>
                                      <p:tavLst>
                                        <p:tav tm="0">
                                          <p:val>
                                            <p:strVal val="#ppt_y+.1"/>
                                          </p:val>
                                        </p:tav>
                                        <p:tav tm="100000">
                                          <p:val>
                                            <p:strVal val="#ppt_y"/>
                                          </p:val>
                                        </p:tav>
                                      </p:tavLst>
                                    </p:anim>
                                  </p:childTnLst>
                                </p:cTn>
                              </p:par>
                              <p:par>
                                <p:cTn id="72" presetID="22" presetClass="entr" presetSubtype="8" fill="hold" grpId="0" nodeType="withEffect">
                                  <p:stCondLst>
                                    <p:cond delay="750"/>
                                  </p:stCondLst>
                                  <p:childTnLst>
                                    <p:set>
                                      <p:cBhvr>
                                        <p:cTn id="73" dur="1" fill="hold">
                                          <p:stCondLst>
                                            <p:cond delay="0"/>
                                          </p:stCondLst>
                                        </p:cTn>
                                        <p:tgtEl>
                                          <p:spTgt spid="2"/>
                                        </p:tgtEl>
                                        <p:attrNameLst>
                                          <p:attrName>style.visibility</p:attrName>
                                        </p:attrNameLst>
                                      </p:cBhvr>
                                      <p:to>
                                        <p:strVal val="visible"/>
                                      </p:to>
                                    </p:set>
                                    <p:animEffect transition="in" filter="wipe(left)">
                                      <p:cBhvr>
                                        <p:cTn id="74" dur="500"/>
                                        <p:tgtEl>
                                          <p:spTgt spid="2"/>
                                        </p:tgtEl>
                                      </p:cBhvr>
                                    </p:animEffect>
                                  </p:childTnLst>
                                </p:cTn>
                              </p:par>
                              <p:par>
                                <p:cTn id="75" presetID="47" presetClass="entr" presetSubtype="0" fill="hold" grpId="0" nodeType="withEffect">
                                  <p:stCondLst>
                                    <p:cond delay="75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anim calcmode="lin" valueType="num">
                                      <p:cBhvr>
                                        <p:cTn id="78" dur="500" fill="hold"/>
                                        <p:tgtEl>
                                          <p:spTgt spid="12"/>
                                        </p:tgtEl>
                                        <p:attrNameLst>
                                          <p:attrName>ppt_x</p:attrName>
                                        </p:attrNameLst>
                                      </p:cBhvr>
                                      <p:tavLst>
                                        <p:tav tm="0">
                                          <p:val>
                                            <p:strVal val="#ppt_x"/>
                                          </p:val>
                                        </p:tav>
                                        <p:tav tm="100000">
                                          <p:val>
                                            <p:strVal val="#ppt_x"/>
                                          </p:val>
                                        </p:tav>
                                      </p:tavLst>
                                    </p:anim>
                                    <p:anim calcmode="lin" valueType="num">
                                      <p:cBhvr>
                                        <p:cTn id="79" dur="500" fill="hold"/>
                                        <p:tgtEl>
                                          <p:spTgt spid="1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75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anim calcmode="lin" valueType="num">
                                      <p:cBhvr>
                                        <p:cTn id="83" dur="500" fill="hold"/>
                                        <p:tgtEl>
                                          <p:spTgt spid="31"/>
                                        </p:tgtEl>
                                        <p:attrNameLst>
                                          <p:attrName>ppt_x</p:attrName>
                                        </p:attrNameLst>
                                      </p:cBhvr>
                                      <p:tavLst>
                                        <p:tav tm="0">
                                          <p:val>
                                            <p:strVal val="#ppt_x"/>
                                          </p:val>
                                        </p:tav>
                                        <p:tav tm="100000">
                                          <p:val>
                                            <p:strVal val="#ppt_x"/>
                                          </p:val>
                                        </p:tav>
                                      </p:tavLst>
                                    </p:anim>
                                    <p:anim calcmode="lin" valueType="num">
                                      <p:cBhvr>
                                        <p:cTn id="84" dur="500" fill="hold"/>
                                        <p:tgtEl>
                                          <p:spTgt spid="3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75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anim calcmode="lin" valueType="num">
                                      <p:cBhvr>
                                        <p:cTn id="88" dur="500" fill="hold"/>
                                        <p:tgtEl>
                                          <p:spTgt spid="32"/>
                                        </p:tgtEl>
                                        <p:attrNameLst>
                                          <p:attrName>ppt_x</p:attrName>
                                        </p:attrNameLst>
                                      </p:cBhvr>
                                      <p:tavLst>
                                        <p:tav tm="0">
                                          <p:val>
                                            <p:strVal val="#ppt_x"/>
                                          </p:val>
                                        </p:tav>
                                        <p:tav tm="100000">
                                          <p:val>
                                            <p:strVal val="#ppt_x"/>
                                          </p:val>
                                        </p:tav>
                                      </p:tavLst>
                                    </p:anim>
                                    <p:anim calcmode="lin" valueType="num">
                                      <p:cBhvr>
                                        <p:cTn id="89" dur="500" fill="hold"/>
                                        <p:tgtEl>
                                          <p:spTgt spid="32"/>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75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anim calcmode="lin" valueType="num">
                                      <p:cBhvr>
                                        <p:cTn id="93" dur="500" fill="hold"/>
                                        <p:tgtEl>
                                          <p:spTgt spid="33"/>
                                        </p:tgtEl>
                                        <p:attrNameLst>
                                          <p:attrName>ppt_x</p:attrName>
                                        </p:attrNameLst>
                                      </p:cBhvr>
                                      <p:tavLst>
                                        <p:tav tm="0">
                                          <p:val>
                                            <p:strVal val="#ppt_x"/>
                                          </p:val>
                                        </p:tav>
                                        <p:tav tm="100000">
                                          <p:val>
                                            <p:strVal val="#ppt_x"/>
                                          </p:val>
                                        </p:tav>
                                      </p:tavLst>
                                    </p:anim>
                                    <p:anim calcmode="lin" valueType="num">
                                      <p:cBhvr>
                                        <p:cTn id="94" dur="500" fill="hold"/>
                                        <p:tgtEl>
                                          <p:spTgt spid="33"/>
                                        </p:tgtEl>
                                        <p:attrNameLst>
                                          <p:attrName>ppt_y</p:attrName>
                                        </p:attrNameLst>
                                      </p:cBhvr>
                                      <p:tavLst>
                                        <p:tav tm="0">
                                          <p:val>
                                            <p:strVal val="#ppt_y-.1"/>
                                          </p:val>
                                        </p:tav>
                                        <p:tav tm="100000">
                                          <p:val>
                                            <p:strVal val="#ppt_y"/>
                                          </p:val>
                                        </p:tav>
                                      </p:tavLst>
                                    </p:anim>
                                  </p:childTnLst>
                                </p:cTn>
                              </p:par>
                              <p:par>
                                <p:cTn id="95" presetID="22" presetClass="entr" presetSubtype="8" fill="hold" grpId="0" nodeType="withEffect">
                                  <p:stCondLst>
                                    <p:cond delay="1250"/>
                                  </p:stCondLst>
                                  <p:childTnLst>
                                    <p:set>
                                      <p:cBhvr>
                                        <p:cTn id="96" dur="1" fill="hold">
                                          <p:stCondLst>
                                            <p:cond delay="0"/>
                                          </p:stCondLst>
                                        </p:cTn>
                                        <p:tgtEl>
                                          <p:spTgt spid="3"/>
                                        </p:tgtEl>
                                        <p:attrNameLst>
                                          <p:attrName>style.visibility</p:attrName>
                                        </p:attrNameLst>
                                      </p:cBhvr>
                                      <p:to>
                                        <p:strVal val="visible"/>
                                      </p:to>
                                    </p:set>
                                    <p:animEffect transition="in" filter="wipe(left)">
                                      <p:cBhvr>
                                        <p:cTn id="97" dur="500"/>
                                        <p:tgtEl>
                                          <p:spTgt spid="3"/>
                                        </p:tgtEl>
                                      </p:cBhvr>
                                    </p:animEffect>
                                  </p:childTnLst>
                                </p:cTn>
                              </p:par>
                              <p:par>
                                <p:cTn id="98" presetID="42" presetClass="entr" presetSubtype="0" fill="hold" grpId="0" nodeType="withEffect">
                                  <p:stCondLst>
                                    <p:cond delay="125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anim calcmode="lin" valueType="num">
                                      <p:cBhvr>
                                        <p:cTn id="101" dur="500" fill="hold"/>
                                        <p:tgtEl>
                                          <p:spTgt spid="25"/>
                                        </p:tgtEl>
                                        <p:attrNameLst>
                                          <p:attrName>ppt_x</p:attrName>
                                        </p:attrNameLst>
                                      </p:cBhvr>
                                      <p:tavLst>
                                        <p:tav tm="0">
                                          <p:val>
                                            <p:strVal val="#ppt_x"/>
                                          </p:val>
                                        </p:tav>
                                        <p:tav tm="100000">
                                          <p:val>
                                            <p:strVal val="#ppt_x"/>
                                          </p:val>
                                        </p:tav>
                                      </p:tavLst>
                                    </p:anim>
                                    <p:anim calcmode="lin" valueType="num">
                                      <p:cBhvr>
                                        <p:cTn id="102" dur="500" fill="hold"/>
                                        <p:tgtEl>
                                          <p:spTgt spid="2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125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anim calcmode="lin" valueType="num">
                                      <p:cBhvr>
                                        <p:cTn id="106" dur="500" fill="hold"/>
                                        <p:tgtEl>
                                          <p:spTgt spid="26"/>
                                        </p:tgtEl>
                                        <p:attrNameLst>
                                          <p:attrName>ppt_x</p:attrName>
                                        </p:attrNameLst>
                                      </p:cBhvr>
                                      <p:tavLst>
                                        <p:tav tm="0">
                                          <p:val>
                                            <p:strVal val="#ppt_x"/>
                                          </p:val>
                                        </p:tav>
                                        <p:tav tm="100000">
                                          <p:val>
                                            <p:strVal val="#ppt_x"/>
                                          </p:val>
                                        </p:tav>
                                      </p:tavLst>
                                    </p:anim>
                                    <p:anim calcmode="lin" valueType="num">
                                      <p:cBhvr>
                                        <p:cTn id="107" dur="500" fill="hold"/>
                                        <p:tgtEl>
                                          <p:spTgt spid="2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25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500"/>
                                        <p:tgtEl>
                                          <p:spTgt spid="48"/>
                                        </p:tgtEl>
                                      </p:cBhvr>
                                    </p:animEffect>
                                    <p:anim calcmode="lin" valueType="num">
                                      <p:cBhvr>
                                        <p:cTn id="111" dur="500" fill="hold"/>
                                        <p:tgtEl>
                                          <p:spTgt spid="48"/>
                                        </p:tgtEl>
                                        <p:attrNameLst>
                                          <p:attrName>ppt_x</p:attrName>
                                        </p:attrNameLst>
                                      </p:cBhvr>
                                      <p:tavLst>
                                        <p:tav tm="0">
                                          <p:val>
                                            <p:strVal val="#ppt_x"/>
                                          </p:val>
                                        </p:tav>
                                        <p:tav tm="100000">
                                          <p:val>
                                            <p:strVal val="#ppt_x"/>
                                          </p:val>
                                        </p:tav>
                                      </p:tavLst>
                                    </p:anim>
                                    <p:anim calcmode="lin" valueType="num">
                                      <p:cBhvr>
                                        <p:cTn id="112" dur="500" fill="hold"/>
                                        <p:tgtEl>
                                          <p:spTgt spid="48"/>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125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anim calcmode="lin" valueType="num">
                                      <p:cBhvr>
                                        <p:cTn id="116" dur="500" fill="hold"/>
                                        <p:tgtEl>
                                          <p:spTgt spid="14"/>
                                        </p:tgtEl>
                                        <p:attrNameLst>
                                          <p:attrName>ppt_x</p:attrName>
                                        </p:attrNameLst>
                                      </p:cBhvr>
                                      <p:tavLst>
                                        <p:tav tm="0">
                                          <p:val>
                                            <p:strVal val="#ppt_x"/>
                                          </p:val>
                                        </p:tav>
                                        <p:tav tm="100000">
                                          <p:val>
                                            <p:strVal val="#ppt_x"/>
                                          </p:val>
                                        </p:tav>
                                      </p:tavLst>
                                    </p:anim>
                                    <p:anim calcmode="lin" valueType="num">
                                      <p:cBhvr>
                                        <p:cTn id="117" dur="500" fill="hold"/>
                                        <p:tgtEl>
                                          <p:spTgt spid="14"/>
                                        </p:tgtEl>
                                        <p:attrNameLst>
                                          <p:attrName>ppt_y</p:attrName>
                                        </p:attrNameLst>
                                      </p:cBhvr>
                                      <p:tavLst>
                                        <p:tav tm="0">
                                          <p:val>
                                            <p:strVal val="#ppt_y+.1"/>
                                          </p:val>
                                        </p:tav>
                                        <p:tav tm="100000">
                                          <p:val>
                                            <p:strVal val="#ppt_y"/>
                                          </p:val>
                                        </p:tav>
                                      </p:tavLst>
                                    </p:anim>
                                  </p:childTnLst>
                                </p:cTn>
                              </p:par>
                              <p:par>
                                <p:cTn id="118" presetID="22" presetClass="entr" presetSubtype="8" fill="hold" grpId="0" nodeType="withEffect">
                                  <p:stCondLst>
                                    <p:cond delay="1750"/>
                                  </p:stCondLst>
                                  <p:childTnLst>
                                    <p:set>
                                      <p:cBhvr>
                                        <p:cTn id="119" dur="1" fill="hold">
                                          <p:stCondLst>
                                            <p:cond delay="0"/>
                                          </p:stCondLst>
                                        </p:cTn>
                                        <p:tgtEl>
                                          <p:spTgt spid="4"/>
                                        </p:tgtEl>
                                        <p:attrNameLst>
                                          <p:attrName>style.visibility</p:attrName>
                                        </p:attrNameLst>
                                      </p:cBhvr>
                                      <p:to>
                                        <p:strVal val="visible"/>
                                      </p:to>
                                    </p:set>
                                    <p:animEffect transition="in" filter="wipe(left)">
                                      <p:cBhvr>
                                        <p:cTn id="120" dur="500"/>
                                        <p:tgtEl>
                                          <p:spTgt spid="4"/>
                                        </p:tgtEl>
                                      </p:cBhvr>
                                    </p:animEffect>
                                  </p:childTnLst>
                                </p:cTn>
                              </p:par>
                              <p:par>
                                <p:cTn id="121" presetID="42" presetClass="entr" presetSubtype="0" fill="hold" grpId="0" nodeType="withEffect">
                                  <p:stCondLst>
                                    <p:cond delay="175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anim calcmode="lin" valueType="num">
                                      <p:cBhvr>
                                        <p:cTn id="124" dur="500" fill="hold"/>
                                        <p:tgtEl>
                                          <p:spTgt spid="28"/>
                                        </p:tgtEl>
                                        <p:attrNameLst>
                                          <p:attrName>ppt_x</p:attrName>
                                        </p:attrNameLst>
                                      </p:cBhvr>
                                      <p:tavLst>
                                        <p:tav tm="0">
                                          <p:val>
                                            <p:strVal val="#ppt_x"/>
                                          </p:val>
                                        </p:tav>
                                        <p:tav tm="100000">
                                          <p:val>
                                            <p:strVal val="#ppt_x"/>
                                          </p:val>
                                        </p:tav>
                                      </p:tavLst>
                                    </p:anim>
                                    <p:anim calcmode="lin" valueType="num">
                                      <p:cBhvr>
                                        <p:cTn id="125" dur="500" fill="hold"/>
                                        <p:tgtEl>
                                          <p:spTgt spid="28"/>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175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500"/>
                                        <p:tgtEl>
                                          <p:spTgt spid="19"/>
                                        </p:tgtEl>
                                      </p:cBhvr>
                                    </p:animEffect>
                                    <p:anim calcmode="lin" valueType="num">
                                      <p:cBhvr>
                                        <p:cTn id="129" dur="500" fill="hold"/>
                                        <p:tgtEl>
                                          <p:spTgt spid="19"/>
                                        </p:tgtEl>
                                        <p:attrNameLst>
                                          <p:attrName>ppt_x</p:attrName>
                                        </p:attrNameLst>
                                      </p:cBhvr>
                                      <p:tavLst>
                                        <p:tav tm="0">
                                          <p:val>
                                            <p:strVal val="#ppt_x"/>
                                          </p:val>
                                        </p:tav>
                                        <p:tav tm="100000">
                                          <p:val>
                                            <p:strVal val="#ppt_x"/>
                                          </p:val>
                                        </p:tav>
                                      </p:tavLst>
                                    </p:anim>
                                    <p:anim calcmode="lin" valueType="num">
                                      <p:cBhvr>
                                        <p:cTn id="130" dur="500" fill="hold"/>
                                        <p:tgtEl>
                                          <p:spTgt spid="19"/>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1750"/>
                                  </p:stCondLst>
                                  <p:childTnLst>
                                    <p:set>
                                      <p:cBhvr>
                                        <p:cTn id="132" dur="1" fill="hold">
                                          <p:stCondLst>
                                            <p:cond delay="0"/>
                                          </p:stCondLst>
                                        </p:cTn>
                                        <p:tgtEl>
                                          <p:spTgt spid="18"/>
                                        </p:tgtEl>
                                        <p:attrNameLst>
                                          <p:attrName>style.visibility</p:attrName>
                                        </p:attrNameLst>
                                      </p:cBhvr>
                                      <p:to>
                                        <p:strVal val="visible"/>
                                      </p:to>
                                    </p:set>
                                    <p:animEffect transition="in" filter="fade">
                                      <p:cBhvr>
                                        <p:cTn id="133" dur="500"/>
                                        <p:tgtEl>
                                          <p:spTgt spid="18"/>
                                        </p:tgtEl>
                                      </p:cBhvr>
                                    </p:animEffect>
                                    <p:anim calcmode="lin" valueType="num">
                                      <p:cBhvr>
                                        <p:cTn id="134" dur="500" fill="hold"/>
                                        <p:tgtEl>
                                          <p:spTgt spid="18"/>
                                        </p:tgtEl>
                                        <p:attrNameLst>
                                          <p:attrName>ppt_x</p:attrName>
                                        </p:attrNameLst>
                                      </p:cBhvr>
                                      <p:tavLst>
                                        <p:tav tm="0">
                                          <p:val>
                                            <p:strVal val="#ppt_x"/>
                                          </p:val>
                                        </p:tav>
                                        <p:tav tm="100000">
                                          <p:val>
                                            <p:strVal val="#ppt_x"/>
                                          </p:val>
                                        </p:tav>
                                      </p:tavLst>
                                    </p:anim>
                                    <p:anim calcmode="lin" valueType="num">
                                      <p:cBhvr>
                                        <p:cTn id="135" dur="500" fill="hold"/>
                                        <p:tgtEl>
                                          <p:spTgt spid="18"/>
                                        </p:tgtEl>
                                        <p:attrNameLst>
                                          <p:attrName>ppt_y</p:attrName>
                                        </p:attrNameLst>
                                      </p:cBhvr>
                                      <p:tavLst>
                                        <p:tav tm="0">
                                          <p:val>
                                            <p:strVal val="#ppt_y+.1"/>
                                          </p:val>
                                        </p:tav>
                                        <p:tav tm="100000">
                                          <p:val>
                                            <p:strVal val="#ppt_y"/>
                                          </p:val>
                                        </p:tav>
                                      </p:tavLst>
                                    </p:anim>
                                  </p:childTnLst>
                                </p:cTn>
                              </p:par>
                              <p:par>
                                <p:cTn id="136" presetID="22" presetClass="entr" presetSubtype="8" fill="hold" grpId="0" nodeType="withEffect">
                                  <p:stCondLst>
                                    <p:cond delay="2250"/>
                                  </p:stCondLst>
                                  <p:childTnLst>
                                    <p:set>
                                      <p:cBhvr>
                                        <p:cTn id="137" dur="1" fill="hold">
                                          <p:stCondLst>
                                            <p:cond delay="0"/>
                                          </p:stCondLst>
                                        </p:cTn>
                                        <p:tgtEl>
                                          <p:spTgt spid="5"/>
                                        </p:tgtEl>
                                        <p:attrNameLst>
                                          <p:attrName>style.visibility</p:attrName>
                                        </p:attrNameLst>
                                      </p:cBhvr>
                                      <p:to>
                                        <p:strVal val="visible"/>
                                      </p:to>
                                    </p:set>
                                    <p:animEffect transition="in" filter="wipe(left)">
                                      <p:cBhvr>
                                        <p:cTn id="138" dur="500"/>
                                        <p:tgtEl>
                                          <p:spTgt spid="5"/>
                                        </p:tgtEl>
                                      </p:cBhvr>
                                    </p:animEffect>
                                  </p:childTnLst>
                                </p:cTn>
                              </p:par>
                              <p:par>
                                <p:cTn id="139" presetID="22" presetClass="entr" presetSubtype="8" fill="hold" grpId="0" nodeType="withEffect">
                                  <p:stCondLst>
                                    <p:cond delay="2750"/>
                                  </p:stCondLst>
                                  <p:childTnLst>
                                    <p:set>
                                      <p:cBhvr>
                                        <p:cTn id="140" dur="1" fill="hold">
                                          <p:stCondLst>
                                            <p:cond delay="0"/>
                                          </p:stCondLst>
                                        </p:cTn>
                                        <p:tgtEl>
                                          <p:spTgt spid="6"/>
                                        </p:tgtEl>
                                        <p:attrNameLst>
                                          <p:attrName>style.visibility</p:attrName>
                                        </p:attrNameLst>
                                      </p:cBhvr>
                                      <p:to>
                                        <p:strVal val="visible"/>
                                      </p:to>
                                    </p:set>
                                    <p:animEffect transition="in" filter="wipe(left)">
                                      <p:cBhvr>
                                        <p:cTn id="141" dur="500"/>
                                        <p:tgtEl>
                                          <p:spTgt spid="6"/>
                                        </p:tgtEl>
                                      </p:cBhvr>
                                    </p:animEffect>
                                  </p:childTnLst>
                                </p:cTn>
                              </p:par>
                              <p:par>
                                <p:cTn id="142" presetID="47" presetClass="entr" presetSubtype="0" fill="hold" grpId="0" nodeType="withEffect">
                                  <p:stCondLst>
                                    <p:cond delay="275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anim calcmode="lin" valueType="num">
                                      <p:cBhvr>
                                        <p:cTn id="145" dur="500" fill="hold"/>
                                        <p:tgtEl>
                                          <p:spTgt spid="20"/>
                                        </p:tgtEl>
                                        <p:attrNameLst>
                                          <p:attrName>ppt_x</p:attrName>
                                        </p:attrNameLst>
                                      </p:cBhvr>
                                      <p:tavLst>
                                        <p:tav tm="0">
                                          <p:val>
                                            <p:strVal val="#ppt_x"/>
                                          </p:val>
                                        </p:tav>
                                        <p:tav tm="100000">
                                          <p:val>
                                            <p:strVal val="#ppt_x"/>
                                          </p:val>
                                        </p:tav>
                                      </p:tavLst>
                                    </p:anim>
                                    <p:anim calcmode="lin" valueType="num">
                                      <p:cBhvr>
                                        <p:cTn id="146" dur="500" fill="hold"/>
                                        <p:tgtEl>
                                          <p:spTgt spid="20"/>
                                        </p:tgtEl>
                                        <p:attrNameLst>
                                          <p:attrName>ppt_y</p:attrName>
                                        </p:attrNameLst>
                                      </p:cBhvr>
                                      <p:tavLst>
                                        <p:tav tm="0">
                                          <p:val>
                                            <p:strVal val="#ppt_y-.1"/>
                                          </p:val>
                                        </p:tav>
                                        <p:tav tm="100000">
                                          <p:val>
                                            <p:strVal val="#ppt_y"/>
                                          </p:val>
                                        </p:tav>
                                      </p:tavLst>
                                    </p:anim>
                                  </p:childTnLst>
                                </p:cTn>
                              </p:par>
                              <p:par>
                                <p:cTn id="147" presetID="22" presetClass="entr" presetSubtype="8" fill="hold" grpId="0" nodeType="withEffect">
                                  <p:stCondLst>
                                    <p:cond delay="2750"/>
                                  </p:stCondLst>
                                  <p:childTnLst>
                                    <p:set>
                                      <p:cBhvr>
                                        <p:cTn id="148" dur="1" fill="hold">
                                          <p:stCondLst>
                                            <p:cond delay="0"/>
                                          </p:stCondLst>
                                        </p:cTn>
                                        <p:tgtEl>
                                          <p:spTgt spid="52"/>
                                        </p:tgtEl>
                                        <p:attrNameLst>
                                          <p:attrName>style.visibility</p:attrName>
                                        </p:attrNameLst>
                                      </p:cBhvr>
                                      <p:to>
                                        <p:strVal val="visible"/>
                                      </p:to>
                                    </p:set>
                                    <p:animEffect transition="in" filter="wipe(left)">
                                      <p:cBhvr>
                                        <p:cTn id="149" dur="500"/>
                                        <p:tgtEl>
                                          <p:spTgt spid="52"/>
                                        </p:tgtEl>
                                      </p:cBhvr>
                                    </p:animEffect>
                                  </p:childTnLst>
                                </p:cTn>
                              </p:par>
                              <p:par>
                                <p:cTn id="150" presetID="42" presetClass="entr" presetSubtype="0" fill="hold" grpId="0" nodeType="withEffect">
                                  <p:stCondLst>
                                    <p:cond delay="275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500"/>
                                        <p:tgtEl>
                                          <p:spTgt spid="54"/>
                                        </p:tgtEl>
                                      </p:cBhvr>
                                    </p:animEffect>
                                    <p:anim calcmode="lin" valueType="num">
                                      <p:cBhvr>
                                        <p:cTn id="153" dur="500" fill="hold"/>
                                        <p:tgtEl>
                                          <p:spTgt spid="54"/>
                                        </p:tgtEl>
                                        <p:attrNameLst>
                                          <p:attrName>ppt_x</p:attrName>
                                        </p:attrNameLst>
                                      </p:cBhvr>
                                      <p:tavLst>
                                        <p:tav tm="0">
                                          <p:val>
                                            <p:strVal val="#ppt_x"/>
                                          </p:val>
                                        </p:tav>
                                        <p:tav tm="100000">
                                          <p:val>
                                            <p:strVal val="#ppt_x"/>
                                          </p:val>
                                        </p:tav>
                                      </p:tavLst>
                                    </p:anim>
                                    <p:anim calcmode="lin" valueType="num">
                                      <p:cBhvr>
                                        <p:cTn id="154" dur="500" fill="hold"/>
                                        <p:tgtEl>
                                          <p:spTgt spid="5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750"/>
                                  </p:stCondLst>
                                  <p:childTnLst>
                                    <p:set>
                                      <p:cBhvr>
                                        <p:cTn id="156" dur="1" fill="hold">
                                          <p:stCondLst>
                                            <p:cond delay="0"/>
                                          </p:stCondLst>
                                        </p:cTn>
                                        <p:tgtEl>
                                          <p:spTgt spid="59"/>
                                        </p:tgtEl>
                                        <p:attrNameLst>
                                          <p:attrName>style.visibility</p:attrName>
                                        </p:attrNameLst>
                                      </p:cBhvr>
                                      <p:to>
                                        <p:strVal val="visible"/>
                                      </p:to>
                                    </p:set>
                                    <p:animEffect transition="in" filter="fade">
                                      <p:cBhvr>
                                        <p:cTn id="157" dur="500"/>
                                        <p:tgtEl>
                                          <p:spTgt spid="59"/>
                                        </p:tgtEl>
                                      </p:cBhvr>
                                    </p:animEffect>
                                    <p:anim calcmode="lin" valueType="num">
                                      <p:cBhvr>
                                        <p:cTn id="158" dur="500" fill="hold"/>
                                        <p:tgtEl>
                                          <p:spTgt spid="59"/>
                                        </p:tgtEl>
                                        <p:attrNameLst>
                                          <p:attrName>ppt_x</p:attrName>
                                        </p:attrNameLst>
                                      </p:cBhvr>
                                      <p:tavLst>
                                        <p:tav tm="0">
                                          <p:val>
                                            <p:strVal val="#ppt_x"/>
                                          </p:val>
                                        </p:tav>
                                        <p:tav tm="100000">
                                          <p:val>
                                            <p:strVal val="#ppt_x"/>
                                          </p:val>
                                        </p:tav>
                                      </p:tavLst>
                                    </p:anim>
                                    <p:anim calcmode="lin" valueType="num">
                                      <p:cBhvr>
                                        <p:cTn id="159" dur="500" fill="hold"/>
                                        <p:tgtEl>
                                          <p:spTgt spid="5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75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500"/>
                                        <p:tgtEl>
                                          <p:spTgt spid="60"/>
                                        </p:tgtEl>
                                      </p:cBhvr>
                                    </p:animEffect>
                                    <p:anim calcmode="lin" valueType="num">
                                      <p:cBhvr>
                                        <p:cTn id="163" dur="500" fill="hold"/>
                                        <p:tgtEl>
                                          <p:spTgt spid="60"/>
                                        </p:tgtEl>
                                        <p:attrNameLst>
                                          <p:attrName>ppt_x</p:attrName>
                                        </p:attrNameLst>
                                      </p:cBhvr>
                                      <p:tavLst>
                                        <p:tav tm="0">
                                          <p:val>
                                            <p:strVal val="#ppt_x"/>
                                          </p:val>
                                        </p:tav>
                                        <p:tav tm="100000">
                                          <p:val>
                                            <p:strVal val="#ppt_x"/>
                                          </p:val>
                                        </p:tav>
                                      </p:tavLst>
                                    </p:anim>
                                    <p:anim calcmode="lin" valueType="num">
                                      <p:cBhvr>
                                        <p:cTn id="164" dur="500" fill="hold"/>
                                        <p:tgtEl>
                                          <p:spTgt spid="60"/>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2750"/>
                                  </p:stCondLst>
                                  <p:childTnLst>
                                    <p:set>
                                      <p:cBhvr>
                                        <p:cTn id="166" dur="1" fill="hold">
                                          <p:stCondLst>
                                            <p:cond delay="0"/>
                                          </p:stCondLst>
                                        </p:cTn>
                                        <p:tgtEl>
                                          <p:spTgt spid="37"/>
                                        </p:tgtEl>
                                        <p:attrNameLst>
                                          <p:attrName>style.visibility</p:attrName>
                                        </p:attrNameLst>
                                      </p:cBhvr>
                                      <p:to>
                                        <p:strVal val="visible"/>
                                      </p:to>
                                    </p:set>
                                    <p:animEffect transition="in" filter="fade">
                                      <p:cBhvr>
                                        <p:cTn id="167" dur="500"/>
                                        <p:tgtEl>
                                          <p:spTgt spid="37"/>
                                        </p:tgtEl>
                                      </p:cBhvr>
                                    </p:animEffect>
                                    <p:anim calcmode="lin" valueType="num">
                                      <p:cBhvr>
                                        <p:cTn id="168" dur="500" fill="hold"/>
                                        <p:tgtEl>
                                          <p:spTgt spid="37"/>
                                        </p:tgtEl>
                                        <p:attrNameLst>
                                          <p:attrName>ppt_x</p:attrName>
                                        </p:attrNameLst>
                                      </p:cBhvr>
                                      <p:tavLst>
                                        <p:tav tm="0">
                                          <p:val>
                                            <p:strVal val="#ppt_x"/>
                                          </p:val>
                                        </p:tav>
                                        <p:tav tm="100000">
                                          <p:val>
                                            <p:strVal val="#ppt_x"/>
                                          </p:val>
                                        </p:tav>
                                      </p:tavLst>
                                    </p:anim>
                                    <p:anim calcmode="lin" valueType="num">
                                      <p:cBhvr>
                                        <p:cTn id="169" dur="500" fill="hold"/>
                                        <p:tgtEl>
                                          <p:spTgt spid="37"/>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2750"/>
                                  </p:stCondLst>
                                  <p:childTnLst>
                                    <p:set>
                                      <p:cBhvr>
                                        <p:cTn id="171" dur="1" fill="hold">
                                          <p:stCondLst>
                                            <p:cond delay="0"/>
                                          </p:stCondLst>
                                        </p:cTn>
                                        <p:tgtEl>
                                          <p:spTgt spid="38"/>
                                        </p:tgtEl>
                                        <p:attrNameLst>
                                          <p:attrName>style.visibility</p:attrName>
                                        </p:attrNameLst>
                                      </p:cBhvr>
                                      <p:to>
                                        <p:strVal val="visible"/>
                                      </p:to>
                                    </p:set>
                                    <p:animEffect transition="in" filter="fade">
                                      <p:cBhvr>
                                        <p:cTn id="172" dur="500"/>
                                        <p:tgtEl>
                                          <p:spTgt spid="38"/>
                                        </p:tgtEl>
                                      </p:cBhvr>
                                    </p:animEffect>
                                    <p:anim calcmode="lin" valueType="num">
                                      <p:cBhvr>
                                        <p:cTn id="173" dur="500" fill="hold"/>
                                        <p:tgtEl>
                                          <p:spTgt spid="38"/>
                                        </p:tgtEl>
                                        <p:attrNameLst>
                                          <p:attrName>ppt_x</p:attrName>
                                        </p:attrNameLst>
                                      </p:cBhvr>
                                      <p:tavLst>
                                        <p:tav tm="0">
                                          <p:val>
                                            <p:strVal val="#ppt_x"/>
                                          </p:val>
                                        </p:tav>
                                        <p:tav tm="100000">
                                          <p:val>
                                            <p:strVal val="#ppt_x"/>
                                          </p:val>
                                        </p:tav>
                                      </p:tavLst>
                                    </p:anim>
                                    <p:anim calcmode="lin" valueType="num">
                                      <p:cBhvr>
                                        <p:cTn id="174" dur="500" fill="hold"/>
                                        <p:tgtEl>
                                          <p:spTgt spid="38"/>
                                        </p:tgtEl>
                                        <p:attrNameLst>
                                          <p:attrName>ppt_y</p:attrName>
                                        </p:attrNameLst>
                                      </p:cBhvr>
                                      <p:tavLst>
                                        <p:tav tm="0">
                                          <p:val>
                                            <p:strVal val="#ppt_y-.1"/>
                                          </p:val>
                                        </p:tav>
                                        <p:tav tm="100000">
                                          <p:val>
                                            <p:strVal val="#ppt_y"/>
                                          </p:val>
                                        </p:tav>
                                      </p:tavLst>
                                    </p:anim>
                                  </p:childTnLst>
                                </p:cTn>
                              </p:par>
                            </p:childTnLst>
                          </p:cTn>
                        </p:par>
                        <p:par>
                          <p:cTn id="175" fill="hold">
                            <p:stCondLst>
                              <p:cond delay="6000"/>
                            </p:stCondLst>
                            <p:childTnLst>
                              <p:par>
                                <p:cTn id="176" presetID="42" presetClass="entr" presetSubtype="0" fill="hold" nodeType="afterEffect">
                                  <p:stCondLst>
                                    <p:cond delay="0"/>
                                  </p:stCondLst>
                                  <p:childTnLst>
                                    <p:set>
                                      <p:cBhvr>
                                        <p:cTn id="177" dur="1" fill="hold">
                                          <p:stCondLst>
                                            <p:cond delay="0"/>
                                          </p:stCondLst>
                                        </p:cTn>
                                        <p:tgtEl>
                                          <p:spTgt spid="17"/>
                                        </p:tgtEl>
                                        <p:attrNameLst>
                                          <p:attrName>style.visibility</p:attrName>
                                        </p:attrNameLst>
                                      </p:cBhvr>
                                      <p:to>
                                        <p:strVal val="visible"/>
                                      </p:to>
                                    </p:set>
                                    <p:animEffect transition="in" filter="fade">
                                      <p:cBhvr>
                                        <p:cTn id="178" dur="1000"/>
                                        <p:tgtEl>
                                          <p:spTgt spid="17"/>
                                        </p:tgtEl>
                                      </p:cBhvr>
                                    </p:animEffect>
                                    <p:anim calcmode="lin" valueType="num">
                                      <p:cBhvr>
                                        <p:cTn id="179" dur="1000" fill="hold"/>
                                        <p:tgtEl>
                                          <p:spTgt spid="17"/>
                                        </p:tgtEl>
                                        <p:attrNameLst>
                                          <p:attrName>ppt_x</p:attrName>
                                        </p:attrNameLst>
                                      </p:cBhvr>
                                      <p:tavLst>
                                        <p:tav tm="0">
                                          <p:val>
                                            <p:strVal val="#ppt_x"/>
                                          </p:val>
                                        </p:tav>
                                        <p:tav tm="100000">
                                          <p:val>
                                            <p:strVal val="#ppt_x"/>
                                          </p:val>
                                        </p:tav>
                                      </p:tavLst>
                                    </p:anim>
                                    <p:anim calcmode="lin" valueType="num">
                                      <p:cBhvr>
                                        <p:cTn id="180" dur="1000" fill="hold"/>
                                        <p:tgtEl>
                                          <p:spTgt spid="17"/>
                                        </p:tgtEl>
                                        <p:attrNameLst>
                                          <p:attrName>ppt_y</p:attrName>
                                        </p:attrNameLst>
                                      </p:cBhvr>
                                      <p:tavLst>
                                        <p:tav tm="0">
                                          <p:val>
                                            <p:strVal val="#ppt_y+.1"/>
                                          </p:val>
                                        </p:tav>
                                        <p:tav tm="100000">
                                          <p:val>
                                            <p:strVal val="#ppt_y"/>
                                          </p:val>
                                        </p:tav>
                                      </p:tavLst>
                                    </p:anim>
                                  </p:childTnLst>
                                </p:cTn>
                              </p:par>
                            </p:childTnLst>
                          </p:cTn>
                        </p:par>
                        <p:par>
                          <p:cTn id="181" fill="hold">
                            <p:stCondLst>
                              <p:cond delay="7000"/>
                            </p:stCondLst>
                            <p:childTnLst>
                              <p:par>
                                <p:cTn id="182" presetID="2" presetClass="entr" presetSubtype="1" fill="hold" grpId="0" nodeType="afterEffect">
                                  <p:stCondLst>
                                    <p:cond delay="0"/>
                                  </p:stCondLst>
                                  <p:childTnLst>
                                    <p:set>
                                      <p:cBhvr>
                                        <p:cTn id="183" dur="1" fill="hold">
                                          <p:stCondLst>
                                            <p:cond delay="0"/>
                                          </p:stCondLst>
                                        </p:cTn>
                                        <p:tgtEl>
                                          <p:spTgt spid="7"/>
                                        </p:tgtEl>
                                        <p:attrNameLst>
                                          <p:attrName>style.visibility</p:attrName>
                                        </p:attrNameLst>
                                      </p:cBhvr>
                                      <p:to>
                                        <p:strVal val="visible"/>
                                      </p:to>
                                    </p:set>
                                    <p:anim calcmode="lin" valueType="num">
                                      <p:cBhvr additive="base">
                                        <p:cTn id="184" dur="500" fill="hold"/>
                                        <p:tgtEl>
                                          <p:spTgt spid="7"/>
                                        </p:tgtEl>
                                        <p:attrNameLst>
                                          <p:attrName>ppt_x</p:attrName>
                                        </p:attrNameLst>
                                      </p:cBhvr>
                                      <p:tavLst>
                                        <p:tav tm="0">
                                          <p:val>
                                            <p:strVal val="#ppt_x"/>
                                          </p:val>
                                        </p:tav>
                                        <p:tav tm="100000">
                                          <p:val>
                                            <p:strVal val="#ppt_x"/>
                                          </p:val>
                                        </p:tav>
                                      </p:tavLst>
                                    </p:anim>
                                    <p:anim calcmode="lin" valueType="num">
                                      <p:cBhvr additive="base">
                                        <p:cTn id="185"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2" presetClass="entr" presetSubtype="0" fill="hold" nodeType="clickEffect">
                                  <p:stCondLst>
                                    <p:cond delay="0"/>
                                  </p:stCondLst>
                                  <p:childTnLst>
                                    <p:set>
                                      <p:cBhvr>
                                        <p:cTn id="189" dur="1" fill="hold">
                                          <p:stCondLst>
                                            <p:cond delay="0"/>
                                          </p:stCondLst>
                                        </p:cTn>
                                        <p:tgtEl>
                                          <p:spTgt spid="90"/>
                                        </p:tgtEl>
                                        <p:attrNameLst>
                                          <p:attrName>style.visibility</p:attrName>
                                        </p:attrNameLst>
                                      </p:cBhvr>
                                      <p:to>
                                        <p:strVal val="visible"/>
                                      </p:to>
                                    </p:set>
                                    <p:animEffect transition="in" filter="fade">
                                      <p:cBhvr>
                                        <p:cTn id="190" dur="1000"/>
                                        <p:tgtEl>
                                          <p:spTgt spid="90"/>
                                        </p:tgtEl>
                                      </p:cBhvr>
                                    </p:animEffect>
                                    <p:anim calcmode="lin" valueType="num">
                                      <p:cBhvr>
                                        <p:cTn id="191" dur="1000" fill="hold"/>
                                        <p:tgtEl>
                                          <p:spTgt spid="90"/>
                                        </p:tgtEl>
                                        <p:attrNameLst>
                                          <p:attrName>ppt_x</p:attrName>
                                        </p:attrNameLst>
                                      </p:cBhvr>
                                      <p:tavLst>
                                        <p:tav tm="0">
                                          <p:val>
                                            <p:strVal val="#ppt_x"/>
                                          </p:val>
                                        </p:tav>
                                        <p:tav tm="100000">
                                          <p:val>
                                            <p:strVal val="#ppt_x"/>
                                          </p:val>
                                        </p:tav>
                                      </p:tavLst>
                                    </p:anim>
                                    <p:anim calcmode="lin" valueType="num">
                                      <p:cBhvr>
                                        <p:cTn id="192" dur="1000" fill="hold"/>
                                        <p:tgtEl>
                                          <p:spTgt spid="90"/>
                                        </p:tgtEl>
                                        <p:attrNameLst>
                                          <p:attrName>ppt_y</p:attrName>
                                        </p:attrNameLst>
                                      </p:cBhvr>
                                      <p:tavLst>
                                        <p:tav tm="0">
                                          <p:val>
                                            <p:strVal val="#ppt_y+.1"/>
                                          </p:val>
                                        </p:tav>
                                        <p:tav tm="100000">
                                          <p:val>
                                            <p:strVal val="#ppt_y"/>
                                          </p:val>
                                        </p:tav>
                                      </p:tavLst>
                                    </p:anim>
                                  </p:childTnLst>
                                </p:cTn>
                              </p:par>
                            </p:childTnLst>
                          </p:cTn>
                        </p:par>
                        <p:par>
                          <p:cTn id="193" fill="hold">
                            <p:stCondLst>
                              <p:cond delay="1000"/>
                            </p:stCondLst>
                            <p:childTnLst>
                              <p:par>
                                <p:cTn id="194" presetID="47" presetClass="entr" presetSubtype="0" fill="hold" grpId="0" nodeType="afterEffect">
                                  <p:stCondLst>
                                    <p:cond delay="0"/>
                                  </p:stCondLst>
                                  <p:childTnLst>
                                    <p:set>
                                      <p:cBhvr>
                                        <p:cTn id="195" dur="1" fill="hold">
                                          <p:stCondLst>
                                            <p:cond delay="0"/>
                                          </p:stCondLst>
                                        </p:cTn>
                                        <p:tgtEl>
                                          <p:spTgt spid="21"/>
                                        </p:tgtEl>
                                        <p:attrNameLst>
                                          <p:attrName>style.visibility</p:attrName>
                                        </p:attrNameLst>
                                      </p:cBhvr>
                                      <p:to>
                                        <p:strVal val="visible"/>
                                      </p:to>
                                    </p:set>
                                    <p:animEffect transition="in" filter="fade">
                                      <p:cBhvr>
                                        <p:cTn id="196" dur="500"/>
                                        <p:tgtEl>
                                          <p:spTgt spid="21"/>
                                        </p:tgtEl>
                                      </p:cBhvr>
                                    </p:animEffect>
                                    <p:anim calcmode="lin" valueType="num">
                                      <p:cBhvr>
                                        <p:cTn id="197" dur="500" fill="hold"/>
                                        <p:tgtEl>
                                          <p:spTgt spid="21"/>
                                        </p:tgtEl>
                                        <p:attrNameLst>
                                          <p:attrName>ppt_x</p:attrName>
                                        </p:attrNameLst>
                                      </p:cBhvr>
                                      <p:tavLst>
                                        <p:tav tm="0">
                                          <p:val>
                                            <p:strVal val="#ppt_x"/>
                                          </p:val>
                                        </p:tav>
                                        <p:tav tm="100000">
                                          <p:val>
                                            <p:strVal val="#ppt_x"/>
                                          </p:val>
                                        </p:tav>
                                      </p:tavLst>
                                    </p:anim>
                                    <p:anim calcmode="lin" valueType="num">
                                      <p:cBhvr>
                                        <p:cTn id="198" dur="500" fill="hold"/>
                                        <p:tgtEl>
                                          <p:spTgt spid="21"/>
                                        </p:tgtEl>
                                        <p:attrNameLst>
                                          <p:attrName>ppt_y</p:attrName>
                                        </p:attrNameLst>
                                      </p:cBhvr>
                                      <p:tavLst>
                                        <p:tav tm="0">
                                          <p:val>
                                            <p:strVal val="#ppt_y-.1"/>
                                          </p:val>
                                        </p:tav>
                                        <p:tav tm="100000">
                                          <p:val>
                                            <p:strVal val="#ppt_y"/>
                                          </p:val>
                                        </p:tav>
                                      </p:tavLst>
                                    </p:anim>
                                  </p:childTnLst>
                                </p:cTn>
                              </p:par>
                            </p:childTnLst>
                          </p:cTn>
                        </p:par>
                        <p:par>
                          <p:cTn id="199" fill="hold">
                            <p:stCondLst>
                              <p:cond delay="1500"/>
                            </p:stCondLst>
                            <p:childTnLst>
                              <p:par>
                                <p:cTn id="200" presetID="42" presetClass="entr" presetSubtype="0" fill="hold" nodeType="afterEffect">
                                  <p:stCondLst>
                                    <p:cond delay="0"/>
                                  </p:stCondLst>
                                  <p:childTnLst>
                                    <p:set>
                                      <p:cBhvr>
                                        <p:cTn id="201" dur="1" fill="hold">
                                          <p:stCondLst>
                                            <p:cond delay="0"/>
                                          </p:stCondLst>
                                        </p:cTn>
                                        <p:tgtEl>
                                          <p:spTgt spid="35"/>
                                        </p:tgtEl>
                                        <p:attrNameLst>
                                          <p:attrName>style.visibility</p:attrName>
                                        </p:attrNameLst>
                                      </p:cBhvr>
                                      <p:to>
                                        <p:strVal val="visible"/>
                                      </p:to>
                                    </p:set>
                                    <p:animEffect transition="in" filter="fade">
                                      <p:cBhvr>
                                        <p:cTn id="202" dur="1000"/>
                                        <p:tgtEl>
                                          <p:spTgt spid="35"/>
                                        </p:tgtEl>
                                      </p:cBhvr>
                                    </p:animEffect>
                                    <p:anim calcmode="lin" valueType="num">
                                      <p:cBhvr>
                                        <p:cTn id="203" dur="1000" fill="hold"/>
                                        <p:tgtEl>
                                          <p:spTgt spid="35"/>
                                        </p:tgtEl>
                                        <p:attrNameLst>
                                          <p:attrName>ppt_x</p:attrName>
                                        </p:attrNameLst>
                                      </p:cBhvr>
                                      <p:tavLst>
                                        <p:tav tm="0">
                                          <p:val>
                                            <p:strVal val="#ppt_x"/>
                                          </p:val>
                                        </p:tav>
                                        <p:tav tm="100000">
                                          <p:val>
                                            <p:strVal val="#ppt_x"/>
                                          </p:val>
                                        </p:tav>
                                      </p:tavLst>
                                    </p:anim>
                                    <p:anim calcmode="lin" valueType="num">
                                      <p:cBhvr>
                                        <p:cTn id="20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2" grpId="0" animBg="1"/>
      <p:bldP spid="14" grpId="0" animBg="1"/>
      <p:bldP spid="18" grpId="0" animBg="1"/>
      <p:bldP spid="19" grpId="0" animBg="1"/>
      <p:bldP spid="20" grpId="0" animBg="1"/>
      <p:bldP spid="22" grpId="0"/>
      <p:bldP spid="23" grpId="0"/>
      <p:bldP spid="25" grpId="0"/>
      <p:bldP spid="26" grpId="0"/>
      <p:bldP spid="28" grpId="0"/>
      <p:bldP spid="31" grpId="0"/>
      <p:bldP spid="32" grpId="0"/>
      <p:bldP spid="33" grpId="0" animBg="1"/>
      <p:bldP spid="37" grpId="0"/>
      <p:bldP spid="38" grpId="0"/>
      <p:bldP spid="52" grpId="0" animBg="1"/>
      <p:bldP spid="54" grpId="0" animBg="1"/>
      <p:bldP spid="59" grpId="0"/>
      <p:bldP spid="60" grpId="0"/>
      <p:bldP spid="106"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8D2E7-DA46-BB80-46A6-62CD02AD220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47C80B6-3764-6D8E-FACC-CAA3CF6223A7}"/>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3845A617-BDA5-D193-53E1-9FD4B3AC1B37}"/>
              </a:ext>
            </a:extLst>
          </p:cNvPr>
          <p:cNvSpPr txBox="1"/>
          <p:nvPr/>
        </p:nvSpPr>
        <p:spPr>
          <a:xfrm>
            <a:off x="973220" y="1883226"/>
            <a:ext cx="15721427" cy="953338"/>
          </a:xfrm>
          <a:prstGeom prst="rect">
            <a:avLst/>
          </a:prstGeom>
          <a:noFill/>
        </p:spPr>
        <p:txBody>
          <a:bodyPr wrap="square" lIns="0" tIns="0" rIns="0" bIns="0" rtlCol="0">
            <a:spAutoFit/>
          </a:bodyPr>
          <a:lstStyle/>
          <a:p>
            <a:pPr lvl="0">
              <a:lnSpc>
                <a:spcPct val="150000"/>
              </a:lnSpc>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Increase marketing campaigns in the third and fourth quarters (discounts, exclusive offers, school/office packages).</a:t>
            </a:r>
          </a:p>
          <a:p>
            <a:pPr lvl="0">
              <a:lnSpc>
                <a:spcPct val="150000"/>
              </a:lnSpc>
            </a:pPr>
            <a:endParaRPr lang="en-US" altLang="zh-CN" sz="22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3BF48134-9860-54BA-F815-C53404FBA190}"/>
              </a:ext>
            </a:extLst>
          </p:cNvPr>
          <p:cNvSpPr txBox="1">
            <a:spLocks/>
          </p:cNvSpPr>
          <p:nvPr/>
        </p:nvSpPr>
        <p:spPr>
          <a:xfrm>
            <a:off x="1032733" y="263845"/>
            <a:ext cx="4505642" cy="113468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insights</a:t>
            </a:r>
          </a:p>
        </p:txBody>
      </p:sp>
      <p:cxnSp>
        <p:nvCxnSpPr>
          <p:cNvPr id="8" name="直接连接符 7">
            <a:extLst>
              <a:ext uri="{FF2B5EF4-FFF2-40B4-BE49-F238E27FC236}">
                <a16:creationId xmlns:a16="http://schemas.microsoft.com/office/drawing/2014/main" id="{961D6E8A-A176-B459-F7D1-5411493D0FE9}"/>
              </a:ext>
            </a:extLst>
          </p:cNvPr>
          <p:cNvCxnSpPr>
            <a:cxnSpLocks/>
          </p:cNvCxnSpPr>
          <p:nvPr/>
        </p:nvCxnSpPr>
        <p:spPr>
          <a:xfrm>
            <a:off x="1271176" y="1499204"/>
            <a:ext cx="2386202"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2F16DDC0-FA17-EC01-5EEB-1588E975BDA5}"/>
              </a:ext>
            </a:extLst>
          </p:cNvPr>
          <p:cNvSpPr/>
          <p:nvPr/>
        </p:nvSpPr>
        <p:spPr>
          <a:xfrm rot="5400000">
            <a:off x="-4724400" y="4724400"/>
            <a:ext cx="10287000" cy="838200"/>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9" name="Picture 8">
            <a:extLst>
              <a:ext uri="{FF2B5EF4-FFF2-40B4-BE49-F238E27FC236}">
                <a16:creationId xmlns:a16="http://schemas.microsoft.com/office/drawing/2014/main" id="{DA8F5C8C-D1BD-7D28-F613-3CC8E6E32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5241" y="3158591"/>
            <a:ext cx="4627713" cy="4627713"/>
          </a:xfrm>
          <a:prstGeom prst="rect">
            <a:avLst/>
          </a:prstGeom>
        </p:spPr>
      </p:pic>
      <p:sp>
        <p:nvSpPr>
          <p:cNvPr id="15" name="TextBox 14">
            <a:extLst>
              <a:ext uri="{FF2B5EF4-FFF2-40B4-BE49-F238E27FC236}">
                <a16:creationId xmlns:a16="http://schemas.microsoft.com/office/drawing/2014/main" id="{34292CC8-FBC0-503F-D7B4-B7A7CF1D7D54}"/>
              </a:ext>
            </a:extLst>
          </p:cNvPr>
          <p:cNvSpPr txBox="1"/>
          <p:nvPr/>
        </p:nvSpPr>
        <p:spPr>
          <a:xfrm>
            <a:off x="973220" y="2590301"/>
            <a:ext cx="13440255" cy="431015"/>
          </a:xfrm>
          <a:prstGeom prst="rect">
            <a:avLst/>
          </a:prstGeom>
          <a:noFill/>
        </p:spPr>
        <p:txBody>
          <a:bodyPr wrap="square">
            <a:spAutoFit/>
          </a:bodyPr>
          <a:lstStyle/>
          <a:p>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Stimulate sales in the first and second quarters through:</a:t>
            </a:r>
          </a:p>
        </p:txBody>
      </p:sp>
      <p:sp>
        <p:nvSpPr>
          <p:cNvPr id="17" name="TextBox 16">
            <a:extLst>
              <a:ext uri="{FF2B5EF4-FFF2-40B4-BE49-F238E27FC236}">
                <a16:creationId xmlns:a16="http://schemas.microsoft.com/office/drawing/2014/main" id="{116742C0-1BD8-B20D-0B7B-C59B922884B0}"/>
              </a:ext>
            </a:extLst>
          </p:cNvPr>
          <p:cNvSpPr txBox="1"/>
          <p:nvPr/>
        </p:nvSpPr>
        <p:spPr>
          <a:xfrm>
            <a:off x="1221812" y="3095790"/>
            <a:ext cx="10969637" cy="965970"/>
          </a:xfrm>
          <a:prstGeom prst="rect">
            <a:avLst/>
          </a:prstGeom>
          <a:noFill/>
        </p:spPr>
        <p:txBody>
          <a:bodyPr wrap="square">
            <a:spAutoFit/>
          </a:bodyPr>
          <a:lstStyle/>
          <a:p>
            <a:pPr marL="285765" indent="-285765">
              <a:lnSpc>
                <a:spcPct val="150000"/>
              </a:lnSpc>
              <a:buFont typeface="Arial" panose="020B0604020202020204" pitchFamily="34" charset="0"/>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Beginning of the year promotions (such as discounts on stationery).</a:t>
            </a:r>
          </a:p>
          <a:p>
            <a:pPr marL="285765" indent="-285765">
              <a:lnSpc>
                <a:spcPct val="150000"/>
              </a:lnSpc>
              <a:buFont typeface="Arial" panose="020B0604020202020204" pitchFamily="34" charset="0"/>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Marketing seasonal products (heating, lighting, household appliances).</a:t>
            </a:r>
            <a:endParaRPr lang="en-US" sz="2000" dirty="0"/>
          </a:p>
        </p:txBody>
      </p:sp>
      <p:sp>
        <p:nvSpPr>
          <p:cNvPr id="19" name="TextBox 18">
            <a:extLst>
              <a:ext uri="{FF2B5EF4-FFF2-40B4-BE49-F238E27FC236}">
                <a16:creationId xmlns:a16="http://schemas.microsoft.com/office/drawing/2014/main" id="{8D9027B9-6917-A188-4EA6-E4403EB4E928}"/>
              </a:ext>
            </a:extLst>
          </p:cNvPr>
          <p:cNvSpPr txBox="1"/>
          <p:nvPr/>
        </p:nvSpPr>
        <p:spPr>
          <a:xfrm>
            <a:off x="-3967165" y="5714399"/>
            <a:ext cx="3967163" cy="718378"/>
          </a:xfrm>
          <a:prstGeom prst="rightArrow">
            <a:avLst/>
          </a:prstGeom>
          <a:solidFill>
            <a:schemeClr val="accent6">
              <a:lumMod val="20000"/>
              <a:lumOff val="80000"/>
            </a:schemeClr>
          </a:solidFill>
        </p:spPr>
        <p:txBody>
          <a:bodyPr wrap="square">
            <a:spAutoFit/>
          </a:bodyPr>
          <a:lstStyle/>
          <a:p>
            <a:pPr>
              <a:lnSpc>
                <a:spcPts val="2144"/>
              </a:lnSpc>
              <a:spcBef>
                <a:spcPts val="1373"/>
              </a:spcBef>
              <a:spcAft>
                <a:spcPts val="1029"/>
              </a:spcAft>
            </a:pPr>
            <a:r>
              <a:rPr lang="ar-EG" b="1" dirty="0">
                <a:solidFill>
                  <a:srgbClr val="404040"/>
                </a:solidFill>
                <a:latin typeface="DeepSeek-CJK-patch"/>
              </a:rPr>
              <a:t>مشكلة الشحن في </a:t>
            </a:r>
            <a:r>
              <a:rPr lang="en-US" b="1" dirty="0">
                <a:solidFill>
                  <a:srgbClr val="404040"/>
                </a:solidFill>
                <a:latin typeface="DeepSeek-CJK-patch"/>
              </a:rPr>
              <a:t>District of Columbia</a:t>
            </a:r>
            <a:endParaRPr lang="en-US" dirty="0">
              <a:solidFill>
                <a:srgbClr val="404040"/>
              </a:solidFill>
              <a:latin typeface="DeepSeek-CJK-patch"/>
            </a:endParaRPr>
          </a:p>
        </p:txBody>
      </p:sp>
      <p:sp>
        <p:nvSpPr>
          <p:cNvPr id="20" name="TextBox 19">
            <a:extLst>
              <a:ext uri="{FF2B5EF4-FFF2-40B4-BE49-F238E27FC236}">
                <a16:creationId xmlns:a16="http://schemas.microsoft.com/office/drawing/2014/main" id="{9DC80645-6946-012D-7B9A-1C4249D1D38B}"/>
              </a:ext>
            </a:extLst>
          </p:cNvPr>
          <p:cNvSpPr txBox="1"/>
          <p:nvPr/>
        </p:nvSpPr>
        <p:spPr>
          <a:xfrm>
            <a:off x="-4003181" y="2736601"/>
            <a:ext cx="3967163" cy="718378"/>
          </a:xfrm>
          <a:prstGeom prst="rightArrow">
            <a:avLst/>
          </a:prstGeom>
          <a:solidFill>
            <a:schemeClr val="accent6">
              <a:lumMod val="20000"/>
              <a:lumOff val="80000"/>
            </a:schemeClr>
          </a:solidFill>
        </p:spPr>
        <p:txBody>
          <a:bodyPr wrap="square">
            <a:spAutoFit/>
          </a:bodyPr>
          <a:lstStyle/>
          <a:p>
            <a:pPr>
              <a:lnSpc>
                <a:spcPts val="2144"/>
              </a:lnSpc>
              <a:spcBef>
                <a:spcPts val="1373"/>
              </a:spcBef>
              <a:spcAft>
                <a:spcPts val="1029"/>
              </a:spcAft>
            </a:pPr>
            <a:r>
              <a:rPr lang="ar-EG" b="1" dirty="0">
                <a:solidFill>
                  <a:srgbClr val="404040"/>
                </a:solidFill>
                <a:latin typeface="DeepSeek-CJK-patch"/>
              </a:rPr>
              <a:t>زيادة وتحسين  المبيعات في اول السنة </a:t>
            </a:r>
            <a:endParaRPr lang="en-US" dirty="0">
              <a:solidFill>
                <a:srgbClr val="404040"/>
              </a:solidFill>
              <a:latin typeface="DeepSeek-CJK-patch"/>
            </a:endParaRPr>
          </a:p>
        </p:txBody>
      </p:sp>
      <p:cxnSp>
        <p:nvCxnSpPr>
          <p:cNvPr id="22" name="Straight Arrow Connector 21">
            <a:extLst>
              <a:ext uri="{FF2B5EF4-FFF2-40B4-BE49-F238E27FC236}">
                <a16:creationId xmlns:a16="http://schemas.microsoft.com/office/drawing/2014/main" id="{A26639BA-3FE0-B494-38E1-6266DC931B7D}"/>
              </a:ext>
            </a:extLst>
          </p:cNvPr>
          <p:cNvCxnSpPr/>
          <p:nvPr/>
        </p:nvCxnSpPr>
        <p:spPr>
          <a:xfrm flipV="1">
            <a:off x="1412768" y="4445782"/>
            <a:ext cx="11378027" cy="4583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1F31C70-F0E0-5FEE-B22C-03FA7D49D972}"/>
              </a:ext>
            </a:extLst>
          </p:cNvPr>
          <p:cNvSpPr txBox="1"/>
          <p:nvPr/>
        </p:nvSpPr>
        <p:spPr>
          <a:xfrm>
            <a:off x="973220" y="5043146"/>
            <a:ext cx="12327002" cy="2061718"/>
          </a:xfrm>
          <a:prstGeom prst="rect">
            <a:avLst/>
          </a:prstGeom>
          <a:noFill/>
        </p:spPr>
        <p:txBody>
          <a:bodyPr wrap="square">
            <a:spAutoFit/>
          </a:bodyPr>
          <a:lstStyle/>
          <a:p>
            <a:pPr marL="342917" indent="-342917">
              <a:lnSpc>
                <a:spcPct val="150000"/>
              </a:lnSpc>
              <a:buFont typeface="Wingdings" panose="05000000000000000000" pitchFamily="2" charset="2"/>
              <a:buChar char="§"/>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Improve the supply chain for this region (local warehouses, faster shipping companies).</a:t>
            </a:r>
          </a:p>
          <a:p>
            <a:pPr marL="342917" indent="-342917">
              <a:lnSpc>
                <a:spcPct val="150000"/>
              </a:lnSpc>
              <a:buFont typeface="Wingdings" panose="05000000000000000000" pitchFamily="2" charset="2"/>
              <a:buChar char="§"/>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Offer special offers such as "free shipping" or "compensation discounts" to customers in this state.</a:t>
            </a:r>
          </a:p>
          <a:p>
            <a:pPr marL="342917" indent="-342917">
              <a:lnSpc>
                <a:spcPct val="150000"/>
              </a:lnSpc>
              <a:buFont typeface="Wingdings" panose="05000000000000000000" pitchFamily="2" charset="2"/>
              <a:buChar char="§"/>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Investigate the reasons for the delay (is it a logistical issue? a large number of orders?)</a:t>
            </a:r>
          </a:p>
        </p:txBody>
      </p:sp>
    </p:spTree>
    <p:extLst>
      <p:ext uri="{BB962C8B-B14F-4D97-AF65-F5344CB8AC3E}">
        <p14:creationId xmlns:p14="http://schemas.microsoft.com/office/powerpoint/2010/main" val="3096008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5" grpId="0"/>
      <p:bldP spid="17"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8F258-D4F9-5604-08AE-69D3FE09C489}"/>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C47A992D-3EC5-4E89-EC58-6EB20AF3A507}"/>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BD7C4157-DCBC-5893-A5F5-1630DD85A9B5}"/>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043B7BED-F364-0073-43A3-702921C92E44}"/>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73A0B416-4E89-A5CF-5319-9C806BD6C4BD}"/>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DA2C2E0E-78F0-DF65-5286-B9A40E214720}"/>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DF4F9651-8064-9639-29A0-85961C873202}"/>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A55054C7-1180-10DC-58BD-4EAD18F6E931}"/>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90177664-3FE2-4FF6-AC30-ACEC48F30E7F}"/>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BF33913D-3261-C447-FE4C-078A75FE2BAB}"/>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49" name="TextBox 48">
            <a:extLst>
              <a:ext uri="{FF2B5EF4-FFF2-40B4-BE49-F238E27FC236}">
                <a16:creationId xmlns:a16="http://schemas.microsoft.com/office/drawing/2014/main" id="{85C6D804-512D-B743-DAB5-25A8B3A23EF4}"/>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Dashboard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39494AD5-C8E9-EE1C-611C-09CC61659CF6}"/>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06</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40937756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59DAF-5AFF-0C85-70C4-E23D5F6808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E72B5A-9EE6-2B95-6C30-F6E48E6B5368}"/>
              </a:ext>
            </a:extLst>
          </p:cNvPr>
          <p:cNvPicPr>
            <a:picLocks noChangeAspect="1"/>
          </p:cNvPicPr>
          <p:nvPr/>
        </p:nvPicPr>
        <p:blipFill>
          <a:blip r:embed="rId3"/>
          <a:srcRect t="8442" b="8488"/>
          <a:stretch/>
        </p:blipFill>
        <p:spPr>
          <a:xfrm>
            <a:off x="-1" y="0"/>
            <a:ext cx="18288002" cy="10287000"/>
          </a:xfrm>
          <a:prstGeom prst="rect">
            <a:avLst/>
          </a:prstGeom>
        </p:spPr>
      </p:pic>
      <p:pic>
        <p:nvPicPr>
          <p:cNvPr id="192" name="Picture 6" descr="D:\360data\重要数据\桌面\未标题-1.png">
            <a:extLst>
              <a:ext uri="{FF2B5EF4-FFF2-40B4-BE49-F238E27FC236}">
                <a16:creationId xmlns:a16="http://schemas.microsoft.com/office/drawing/2014/main" id="{920677FA-8B90-60E4-E71C-27FA14A00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275" y="3660340"/>
            <a:ext cx="2843213" cy="68151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25">
            <a:extLst>
              <a:ext uri="{FF2B5EF4-FFF2-40B4-BE49-F238E27FC236}">
                <a16:creationId xmlns:a16="http://schemas.microsoft.com/office/drawing/2014/main" id="{DCE65388-8CCA-A109-39B5-37F7932AC4F9}"/>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A8E008C0-46D4-1F39-98AC-21B7DD037921}"/>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17F2E366-F030-AD21-A6DF-EA37AC1EDAA6}"/>
              </a:ext>
            </a:extLst>
          </p:cNvPr>
          <p:cNvSpPr txBox="1"/>
          <p:nvPr/>
        </p:nvSpPr>
        <p:spPr>
          <a:xfrm>
            <a:off x="685800" y="64340"/>
            <a:ext cx="12496800" cy="1230145"/>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r>
              <a:rPr lang="en-GB" altLang="zh-CN" sz="3000" dirty="0">
                <a:sym typeface="Arial"/>
              </a:rPr>
              <a:t>Dashboard products category and regions By Abdelrahman Shaban</a:t>
            </a:r>
            <a:endParaRPr lang="en-US" altLang="zh-CN" sz="3000" dirty="0">
              <a:sym typeface="Arial"/>
            </a:endParaRPr>
          </a:p>
          <a:p>
            <a:endParaRPr lang="en-US" altLang="zh-CN" sz="3000" dirty="0">
              <a:sym typeface="Arial"/>
            </a:endParaRPr>
          </a:p>
        </p:txBody>
      </p:sp>
      <p:pic>
        <p:nvPicPr>
          <p:cNvPr id="8" name="Picture 6" descr="D:\360data\重要数据\桌面\未标题-1.png">
            <a:extLst>
              <a:ext uri="{FF2B5EF4-FFF2-40B4-BE49-F238E27FC236}">
                <a16:creationId xmlns:a16="http://schemas.microsoft.com/office/drawing/2014/main" id="{2A639BC5-EFED-F45A-A75F-940A72939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5875" y="3888940"/>
            <a:ext cx="2843213" cy="6815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AI-generated content may be incorrect.">
            <a:extLst>
              <a:ext uri="{FF2B5EF4-FFF2-40B4-BE49-F238E27FC236}">
                <a16:creationId xmlns:a16="http://schemas.microsoft.com/office/drawing/2014/main" id="{29FE3C14-6FAE-DCCF-78B1-E5FAB056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61464"/>
            <a:ext cx="18234676" cy="9225536"/>
          </a:xfrm>
          <a:prstGeom prst="rect">
            <a:avLst/>
          </a:prstGeom>
        </p:spPr>
      </p:pic>
    </p:spTree>
    <p:extLst>
      <p:ext uri="{BB962C8B-B14F-4D97-AF65-F5344CB8AC3E}">
        <p14:creationId xmlns:p14="http://schemas.microsoft.com/office/powerpoint/2010/main" val="13371505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32000" fill="hold" nodeType="afterEffect">
                                  <p:stCondLst>
                                    <p:cond delay="0"/>
                                  </p:stCondLst>
                                  <p:childTnLst>
                                    <p:animMotion origin="layout" path="M 0.1987 -0.00023 L -0.64844 -0.01019 " pathEditMode="relative" rAng="0" ptsTypes="AA">
                                      <p:cBhvr>
                                        <p:cTn id="6" dur="500" fill="hold"/>
                                        <p:tgtEl>
                                          <p:spTgt spid="8"/>
                                        </p:tgtEl>
                                        <p:attrNameLst>
                                          <p:attrName>ppt_x</p:attrName>
                                          <p:attrName>ppt_y</p:attrName>
                                        </p:attrNameLst>
                                      </p:cBhvr>
                                      <p:rCtr x="-42357" y="-509"/>
                                    </p:animMotion>
                                  </p:childTnLst>
                                </p:cTn>
                              </p:par>
                            </p:childTnLst>
                          </p:cTn>
                        </p:par>
                        <p:par>
                          <p:cTn id="7" fill="hold">
                            <p:stCondLst>
                              <p:cond delay="500"/>
                            </p:stCondLst>
                            <p:childTnLst>
                              <p:par>
                                <p:cTn id="8" presetID="2" presetClass="exit" presetSubtype="6" fill="hold" nodeType="after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1+ppt_h/2"/>
                                          </p:val>
                                        </p:tav>
                                      </p:tavLst>
                                    </p:anim>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decel="32000" fill="hold" nodeType="clickEffect">
                                  <p:stCondLst>
                                    <p:cond delay="0"/>
                                  </p:stCondLst>
                                  <p:childTnLst>
                                    <p:animMotion origin="layout" path="M 1.45833E-6 7.40741E-7 L -0.59375 7.40741E-7 " pathEditMode="relative" rAng="0" ptsTypes="AA">
                                      <p:cBhvr>
                                        <p:cTn id="15" dur="500" fill="hold"/>
                                        <p:tgtEl>
                                          <p:spTgt spid="192"/>
                                        </p:tgtEl>
                                        <p:attrNameLst>
                                          <p:attrName>ppt_x</p:attrName>
                                          <p:attrName>ppt_y</p:attrName>
                                        </p:attrNameLst>
                                      </p:cBhvr>
                                      <p:rCtr x="-29688" y="0"/>
                                    </p:animMotion>
                                  </p:childTnLst>
                                </p:cTn>
                              </p:par>
                              <p:par>
                                <p:cTn id="16" presetID="2" presetClass="exit" presetSubtype="6" fill="hold" nodeType="withEffect">
                                  <p:stCondLst>
                                    <p:cond delay="500"/>
                                  </p:stCondLst>
                                  <p:childTnLst>
                                    <p:anim calcmode="lin" valueType="num">
                                      <p:cBhvr additive="base">
                                        <p:cTn id="17" dur="500"/>
                                        <p:tgtEl>
                                          <p:spTgt spid="192"/>
                                        </p:tgtEl>
                                        <p:attrNameLst>
                                          <p:attrName>ppt_x</p:attrName>
                                        </p:attrNameLst>
                                      </p:cBhvr>
                                      <p:tavLst>
                                        <p:tav tm="0">
                                          <p:val>
                                            <p:strVal val="ppt_x"/>
                                          </p:val>
                                        </p:tav>
                                        <p:tav tm="100000">
                                          <p:val>
                                            <p:strVal val="1+ppt_w/2"/>
                                          </p:val>
                                        </p:tav>
                                      </p:tavLst>
                                    </p:anim>
                                    <p:anim calcmode="lin" valueType="num">
                                      <p:cBhvr additive="base">
                                        <p:cTn id="18" dur="500"/>
                                        <p:tgtEl>
                                          <p:spTgt spid="192"/>
                                        </p:tgtEl>
                                        <p:attrNameLst>
                                          <p:attrName>ppt_y</p:attrName>
                                        </p:attrNameLst>
                                      </p:cBhvr>
                                      <p:tavLst>
                                        <p:tav tm="0">
                                          <p:val>
                                            <p:strVal val="ppt_y"/>
                                          </p:val>
                                        </p:tav>
                                        <p:tav tm="100000">
                                          <p:val>
                                            <p:strVal val="1+ppt_h/2"/>
                                          </p:val>
                                        </p:tav>
                                      </p:tavLst>
                                    </p:anim>
                                    <p:set>
                                      <p:cBhvr>
                                        <p:cTn id="19"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E2052-CD8A-3C7F-A897-12DB0B1E8EE3}"/>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D7050F23-15F1-2079-F50C-3F83927ABBFD}"/>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F8EB7106-A79C-2FE9-5BA9-4F0396FF19A7}"/>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47534A89-0067-2F0C-9B0A-9BD3ED30A7D2}"/>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2001E0A0-E581-EDC5-C211-280018153858}"/>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B380DBBE-12F6-5BB7-96C4-79F95DAF0F3C}"/>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6CD6974B-C886-0F64-2417-AE8C6058B8EE}"/>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723AB799-4AE2-FC1F-A659-40EF1745CA5F}"/>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4A48A554-8C8C-5859-C1A0-97E2DED4A59B}"/>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D1B37DAE-AC29-8222-E394-95A66111DCFD}"/>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6A315B24-6F92-E314-1188-B853FE1400C5}"/>
              </a:ext>
            </a:extLst>
          </p:cNvPr>
          <p:cNvSpPr txBox="1"/>
          <p:nvPr/>
        </p:nvSpPr>
        <p:spPr>
          <a:xfrm>
            <a:off x="8622226" y="4536892"/>
            <a:ext cx="9396227" cy="2533579"/>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 processing &amp;insights</a:t>
            </a:r>
            <a:endParaRPr lang="zh-CN" altLang="en-US" sz="6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EB3FC5C2-E43D-8EB2-B8F7-141BBDDB9423}"/>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07</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28758034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BAA96-1234-DDD4-C8F9-B1AA012448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A93925-BA7F-1430-5F53-70284A6A505E}"/>
              </a:ext>
            </a:extLst>
          </p:cNvPr>
          <p:cNvPicPr>
            <a:picLocks noChangeAspect="1"/>
          </p:cNvPicPr>
          <p:nvPr/>
        </p:nvPicPr>
        <p:blipFill>
          <a:blip r:embed="rId3"/>
          <a:srcRect t="8442" b="8488"/>
          <a:stretch/>
        </p:blipFill>
        <p:spPr>
          <a:xfrm>
            <a:off x="0" y="-190500"/>
            <a:ext cx="18288002" cy="10287000"/>
          </a:xfrm>
          <a:prstGeom prst="rect">
            <a:avLst/>
          </a:prstGeom>
        </p:spPr>
      </p:pic>
      <p:sp>
        <p:nvSpPr>
          <p:cNvPr id="6" name="Subtitle 2">
            <a:extLst>
              <a:ext uri="{FF2B5EF4-FFF2-40B4-BE49-F238E27FC236}">
                <a16:creationId xmlns:a16="http://schemas.microsoft.com/office/drawing/2014/main" id="{874EBB3A-1F45-EFB8-C6FA-405ED73EB0F1}"/>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6DAE2AE7-DC21-8959-84D7-AEDEFE634624}"/>
              </a:ext>
            </a:extLst>
          </p:cNvPr>
          <p:cNvSpPr txBox="1">
            <a:spLocks/>
          </p:cNvSpPr>
          <p:nvPr/>
        </p:nvSpPr>
        <p:spPr>
          <a:xfrm>
            <a:off x="3505198" y="-22112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86B50C5A-3F1B-5819-5988-08E25CC27C4F}"/>
              </a:ext>
            </a:extLst>
          </p:cNvPr>
          <p:cNvCxnSpPr>
            <a:cxnSpLocks/>
          </p:cNvCxnSpPr>
          <p:nvPr/>
        </p:nvCxnSpPr>
        <p:spPr>
          <a:xfrm>
            <a:off x="7086600" y="5715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74D4F02F-DABA-C277-C30B-5E8C0E0486AD}"/>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pic>
        <p:nvPicPr>
          <p:cNvPr id="9" name="Picture 8" descr="A graph of different colored bars&#10;&#10;AI-generated content may be incorrect.">
            <a:extLst>
              <a:ext uri="{FF2B5EF4-FFF2-40B4-BE49-F238E27FC236}">
                <a16:creationId xmlns:a16="http://schemas.microsoft.com/office/drawing/2014/main" id="{5837D5F6-052D-D867-3C08-E644029C4D3D}"/>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30246" y="800099"/>
            <a:ext cx="7588105" cy="4763491"/>
          </a:xfrm>
          <a:prstGeom prst="rect">
            <a:avLst/>
          </a:prstGeom>
        </p:spPr>
      </p:pic>
      <p:sp>
        <p:nvSpPr>
          <p:cNvPr id="16" name="TextBox 15">
            <a:extLst>
              <a:ext uri="{FF2B5EF4-FFF2-40B4-BE49-F238E27FC236}">
                <a16:creationId xmlns:a16="http://schemas.microsoft.com/office/drawing/2014/main" id="{A3F9488F-62BD-3027-19C2-FFFB9879222F}"/>
              </a:ext>
            </a:extLst>
          </p:cNvPr>
          <p:cNvSpPr txBox="1"/>
          <p:nvPr/>
        </p:nvSpPr>
        <p:spPr>
          <a:xfrm>
            <a:off x="54046" y="5836327"/>
            <a:ext cx="11872789" cy="5707973"/>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r>
              <a:rPr lang="en-US" sz="2400" b="1" kern="100" dirty="0">
                <a:effectLst/>
                <a:latin typeface="Calibri" panose="020F0502020204030204" pitchFamily="34" charset="0"/>
                <a:ea typeface="Calibri" panose="020F0502020204030204" pitchFamily="34" charset="0"/>
                <a:cs typeface="Arial" panose="020B0604020202020204" pitchFamily="34" charset="0"/>
              </a:rPr>
              <a:t>Total sales is 2,261,537   total orders 9800 </a:t>
            </a:r>
          </a:p>
          <a:p>
            <a:pPr marL="342900" marR="0" indent="-342900">
              <a:lnSpc>
                <a:spcPct val="115000"/>
              </a:lnSpc>
              <a:spcAft>
                <a:spcPts val="800"/>
              </a:spcAft>
              <a:buFont typeface="Arial" panose="020B0604020202020204" pitchFamily="34" charset="0"/>
              <a:buChar char="•"/>
            </a:pPr>
            <a:r>
              <a:rPr lang="en-US" sz="2400" b="1" kern="100" dirty="0">
                <a:latin typeface="Calibri" panose="020F0502020204030204" pitchFamily="34" charset="0"/>
                <a:ea typeface="Calibri" panose="020F0502020204030204" pitchFamily="34" charset="0"/>
                <a:cs typeface="Arial" panose="020B0604020202020204" pitchFamily="34" charset="0"/>
              </a:rPr>
              <a:t>Total products number is 1849 </a:t>
            </a:r>
            <a:r>
              <a:rPr lang="en-US" sz="2400" kern="100" dirty="0">
                <a:latin typeface="Calibri" panose="020F0502020204030204" pitchFamily="34" charset="0"/>
                <a:ea typeface="Calibri" panose="020F0502020204030204" pitchFamily="34" charset="0"/>
                <a:cs typeface="Arial" panose="020B0604020202020204" pitchFamily="34" charset="0"/>
              </a:rPr>
              <a:t>item distributed on 3 main categories :</a:t>
            </a:r>
          </a:p>
          <a:p>
            <a:pPr lvl="1">
              <a:lnSpc>
                <a:spcPct val="115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Furniture : 380 </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b="1" kern="100" dirty="0">
                <a:effectLst/>
                <a:latin typeface="Calibri" panose="020F0502020204030204" pitchFamily="34" charset="0"/>
                <a:ea typeface="Calibri" panose="020F0502020204030204" pitchFamily="34" charset="0"/>
                <a:cs typeface="Arial" panose="020B0604020202020204" pitchFamily="34" charset="0"/>
              </a:rPr>
              <a:t>Office supplies : 1057	</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b="1" kern="100" dirty="0">
                <a:effectLst/>
                <a:latin typeface="Calibri" panose="020F0502020204030204" pitchFamily="34" charset="0"/>
                <a:ea typeface="Calibri" panose="020F0502020204030204" pitchFamily="34" charset="0"/>
                <a:cs typeface="Arial" panose="020B0604020202020204" pitchFamily="34" charset="0"/>
              </a:rPr>
              <a:t>Tech : 412</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Sales in all three categories show an increasing trend from 2016 to 2018, indicating overall business growth</a:t>
            </a:r>
          </a:p>
          <a:p>
            <a:pPr marL="34290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The Technology category exhibits the highest sales values while Furniture sales show steady growth from 2016 onwards</a:t>
            </a:r>
          </a:p>
          <a:p>
            <a:pPr marL="285750" marR="0" indent="-28575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Office Supplies sales decline (despite of number of orders increasing) from 2015 to 2016 but then experience significant growth in 2017 and 2018</a:t>
            </a:r>
          </a:p>
          <a:p>
            <a:pPr marL="285750" indent="-285750">
              <a:lnSpc>
                <a:spcPct val="115000"/>
              </a:lnSpc>
              <a:spcAft>
                <a:spcPts val="800"/>
              </a:spcAft>
              <a:buFont typeface="Arial" panose="020B0604020202020204" pitchFamily="34" charset="0"/>
              <a:buChar char="•"/>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15000"/>
              </a:lnSpc>
              <a:spcAft>
                <a:spcPts val="800"/>
              </a:spcAft>
              <a:buFont typeface="Arial" panose="020B0604020202020204" pitchFamily="34" charset="0"/>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15000"/>
              </a:lnSpc>
              <a:spcAft>
                <a:spcPts val="800"/>
              </a:spcAft>
              <a:buFont typeface="Arial" panose="020B0604020202020204" pitchFamily="34" charset="0"/>
              <a:buChar char="•"/>
            </a:pPr>
            <a:endParaRPr lang="en-US" dirty="0"/>
          </a:p>
        </p:txBody>
      </p:sp>
      <p:pic>
        <p:nvPicPr>
          <p:cNvPr id="18" name="Picture 17" descr="A screenshot of a graph&#10;&#10;AI-generated content may be incorrect.">
            <a:extLst>
              <a:ext uri="{FF2B5EF4-FFF2-40B4-BE49-F238E27FC236}">
                <a16:creationId xmlns:a16="http://schemas.microsoft.com/office/drawing/2014/main" id="{96DE7C38-34DC-D5FF-FEB4-E1BF63066C7A}"/>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7772400" y="800100"/>
            <a:ext cx="6172200" cy="4763490"/>
          </a:xfrm>
          <a:prstGeom prst="rect">
            <a:avLst/>
          </a:prstGeom>
        </p:spPr>
      </p:pic>
      <p:sp>
        <p:nvSpPr>
          <p:cNvPr id="19" name="TextBox 18">
            <a:extLst>
              <a:ext uri="{FF2B5EF4-FFF2-40B4-BE49-F238E27FC236}">
                <a16:creationId xmlns:a16="http://schemas.microsoft.com/office/drawing/2014/main" id="{77CEBF09-01FE-A06F-BC02-BDA9093EA381}"/>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343F005A-9557-2DB1-459E-E245C85A9681}"/>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EE3B15C0-D328-95F7-D2BA-857E1E748BF2}"/>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FE1B66CF-0FB7-8A77-F118-094169B612FC}"/>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10" name="Picture 9" descr="A screenshot of a computer&#10;&#10;AI-generated content may be incorrect.">
            <a:extLst>
              <a:ext uri="{FF2B5EF4-FFF2-40B4-BE49-F238E27FC236}">
                <a16:creationId xmlns:a16="http://schemas.microsoft.com/office/drawing/2014/main" id="{2AAD9F17-B2F0-7CF4-DAF8-0AC76CE78C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80852" y="5900699"/>
            <a:ext cx="5753101" cy="3967201"/>
          </a:xfrm>
          <a:prstGeom prst="rect">
            <a:avLst/>
          </a:prstGeom>
        </p:spPr>
      </p:pic>
      <p:pic>
        <p:nvPicPr>
          <p:cNvPr id="13" name="Picture 12" descr="A close up of a number&#10;&#10;AI-generated content may be incorrect.">
            <a:extLst>
              <a:ext uri="{FF2B5EF4-FFF2-40B4-BE49-F238E27FC236}">
                <a16:creationId xmlns:a16="http://schemas.microsoft.com/office/drawing/2014/main" id="{483AA565-A4FF-1508-B648-BA04806464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49400" y="1213476"/>
            <a:ext cx="3657600" cy="2253624"/>
          </a:xfrm>
          <a:prstGeom prst="rect">
            <a:avLst/>
          </a:prstGeom>
        </p:spPr>
      </p:pic>
    </p:spTree>
    <p:extLst>
      <p:ext uri="{BB962C8B-B14F-4D97-AF65-F5344CB8AC3E}">
        <p14:creationId xmlns:p14="http://schemas.microsoft.com/office/powerpoint/2010/main" val="290522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3AA45-DD20-61F4-C5FB-72134E89284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1A4AFDC-A807-E370-D989-6358BD3E0CD2}"/>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345F12F1-6A8B-09C2-B4F8-D5745F7D7EA3}"/>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EEEECFE4-6A55-2DCD-A35F-2620B15E1C8B}"/>
              </a:ext>
            </a:extLst>
          </p:cNvPr>
          <p:cNvSpPr txBox="1">
            <a:spLocks/>
          </p:cNvSpPr>
          <p:nvPr/>
        </p:nvSpPr>
        <p:spPr>
          <a:xfrm>
            <a:off x="3505198" y="-22112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DAC90D9B-5C1F-E39F-414B-AE67BB027B6F}"/>
              </a:ext>
            </a:extLst>
          </p:cNvPr>
          <p:cNvCxnSpPr>
            <a:cxnSpLocks/>
          </p:cNvCxnSpPr>
          <p:nvPr/>
        </p:nvCxnSpPr>
        <p:spPr>
          <a:xfrm>
            <a:off x="7086600" y="5715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DA651758-3C18-D0A9-95DF-D754C1FB7FCB}"/>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pic>
        <p:nvPicPr>
          <p:cNvPr id="15" name="Picture 14" descr="A screenshot of a graph&#10;&#10;AI-generated content may be incorrect.">
            <a:extLst>
              <a:ext uri="{FF2B5EF4-FFF2-40B4-BE49-F238E27FC236}">
                <a16:creationId xmlns:a16="http://schemas.microsoft.com/office/drawing/2014/main" id="{37D21312-2DB5-DBE9-E929-DE782712D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98" y="723900"/>
            <a:ext cx="9194728" cy="3962400"/>
          </a:xfrm>
          <a:prstGeom prst="rect">
            <a:avLst/>
          </a:prstGeom>
        </p:spPr>
      </p:pic>
      <p:sp>
        <p:nvSpPr>
          <p:cNvPr id="16" name="TextBox 15">
            <a:extLst>
              <a:ext uri="{FF2B5EF4-FFF2-40B4-BE49-F238E27FC236}">
                <a16:creationId xmlns:a16="http://schemas.microsoft.com/office/drawing/2014/main" id="{926A2989-7C62-F7D7-4B8F-6A59A027AE92}"/>
              </a:ext>
            </a:extLst>
          </p:cNvPr>
          <p:cNvSpPr txBox="1"/>
          <p:nvPr/>
        </p:nvSpPr>
        <p:spPr>
          <a:xfrm>
            <a:off x="0" y="5274259"/>
            <a:ext cx="10546225" cy="4672818"/>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Arial" panose="020B0604020202020204" pitchFamily="34" charset="0"/>
              </a:rPr>
              <a:t>Number of orders in 2016 was more than 2015 in office supplies but sales was lower that’s what charts describing &gt;&gt; the number of orders doesn’t reflect the amount of sales </a:t>
            </a:r>
            <a:r>
              <a:rPr lang="en-US" sz="2000" dirty="0">
                <a:effectLst/>
                <a:latin typeface="Calibri" panose="020F0502020204030204" pitchFamily="34" charset="0"/>
                <a:ea typeface="Calibri" panose="020F0502020204030204" pitchFamily="34" charset="0"/>
                <a:cs typeface="Arial" panose="020B0604020202020204" pitchFamily="34" charset="0"/>
              </a:rPr>
              <a:t> . Binders" had the highest count but lower total revenue than "Phones" and "Chairs."</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15000"/>
              </a:lnSpc>
              <a:spcAft>
                <a:spcPts val="80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Expensive technology equipment drive total sales but are purchased less frequently.</a:t>
            </a:r>
          </a:p>
          <a:p>
            <a:pPr marL="285750" indent="-285750">
              <a:lnSpc>
                <a:spcPct val="115000"/>
              </a:lnSpc>
              <a:spcAft>
                <a:spcPts val="80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Office Supplies have the most diverse set of sub-categories, possibly indicating a broad market demand across multiple products. Technology is more focused on high-value sub-categories like Phones and Accessories, which could indicate a smaller but high-revenue market</a:t>
            </a:r>
          </a:p>
          <a:p>
            <a:pPr marL="285750" indent="-285750" algn="l" fontAlgn="base">
              <a:spcAft>
                <a:spcPts val="900"/>
              </a:spcAft>
              <a:buFont typeface="Arial" panose="020B0604020202020204" pitchFamily="34" charset="0"/>
              <a:buChar char="•"/>
            </a:pPr>
            <a:r>
              <a:rPr lang="en-US" sz="2000" kern="100" dirty="0">
                <a:latin typeface="Calibri" panose="020F0502020204030204" pitchFamily="34" charset="0"/>
                <a:cs typeface="Arial" panose="020B0604020202020204" pitchFamily="34" charset="0"/>
              </a:rPr>
              <a:t>The most frequently sold products are Staple Envelope, Staples, and Easy-Staple Paper. These products are low-cost, frequently used office supplies, indicating high demand for everyday essentials</a:t>
            </a:r>
          </a:p>
          <a:p>
            <a:pPr marL="285750" indent="-285750">
              <a:lnSpc>
                <a:spcPct val="115000"/>
              </a:lnSpc>
              <a:spcAft>
                <a:spcPts val="800"/>
              </a:spcAft>
              <a:buFont typeface="Arial" panose="020B0604020202020204" pitchFamily="34" charset="0"/>
              <a:buChar char="•"/>
            </a:pPr>
            <a:r>
              <a:rPr lang="en-US" sz="2000" kern="100" dirty="0">
                <a:latin typeface="Calibri" panose="020F0502020204030204" pitchFamily="34" charset="0"/>
                <a:cs typeface="Arial" panose="020B0604020202020204" pitchFamily="34" charset="0"/>
              </a:rPr>
              <a:t>The highest revenue-generating product is the </a:t>
            </a:r>
            <a:r>
              <a:rPr lang="en-US" sz="2000" b="1" kern="100" dirty="0">
                <a:latin typeface="Calibri" panose="020F0502020204030204" pitchFamily="34" charset="0"/>
                <a:cs typeface="Arial" panose="020B0604020202020204" pitchFamily="34" charset="0"/>
              </a:rPr>
              <a:t>Canon image</a:t>
            </a:r>
            <a:r>
              <a:rPr lang="ar-SA" sz="2000" b="1" kern="100" dirty="0">
                <a:latin typeface="Calibri" panose="020F0502020204030204" pitchFamily="34" charset="0"/>
                <a:cs typeface="Arial" panose="020B0604020202020204" pitchFamily="34" charset="0"/>
              </a:rPr>
              <a:t> </a:t>
            </a:r>
            <a:r>
              <a:rPr lang="en-US" sz="2000" b="1" kern="100" dirty="0">
                <a:latin typeface="Calibri" panose="020F0502020204030204" pitchFamily="34" charset="0"/>
                <a:cs typeface="Arial" panose="020B0604020202020204" pitchFamily="34" charset="0"/>
              </a:rPr>
              <a:t>CLASS 2200 </a:t>
            </a:r>
            <a:r>
              <a:rPr lang="en-US" sz="2000" kern="100" dirty="0">
                <a:latin typeface="Calibri" panose="020F0502020204030204" pitchFamily="34" charset="0"/>
                <a:cs typeface="Arial" panose="020B0604020202020204" pitchFamily="34" charset="0"/>
              </a:rPr>
              <a:t>Advanced Copier</a:t>
            </a:r>
          </a:p>
          <a:p>
            <a:pPr marL="285750" marR="0" indent="-285750">
              <a:lnSpc>
                <a:spcPct val="115000"/>
              </a:lnSpc>
              <a:spcAft>
                <a:spcPts val="800"/>
              </a:spcAft>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EE2FA2B-6D74-B578-71FD-97E0F64F7F15}"/>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2BCE4D06-F9D1-588A-7695-E6E037D305CE}"/>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44D3456C-69F1-28EB-E3DB-204FFA68D9FE}"/>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57B47523-3414-FBE4-05A2-ACAFDF8EA833}"/>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3" name="Picture 2" descr="A graph of blue rectangular bars with numbers&#10;&#10;AI-generated content may be incorrect.">
            <a:extLst>
              <a:ext uri="{FF2B5EF4-FFF2-40B4-BE49-F238E27FC236}">
                <a16:creationId xmlns:a16="http://schemas.microsoft.com/office/drawing/2014/main" id="{1969163E-9A92-13A1-D20B-1A0F531B3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4600" y="1034208"/>
            <a:ext cx="7680195" cy="3124200"/>
          </a:xfrm>
          <a:prstGeom prst="rect">
            <a:avLst/>
          </a:prstGeom>
        </p:spPr>
      </p:pic>
      <p:pic>
        <p:nvPicPr>
          <p:cNvPr id="4" name="Picture 3" descr="A graph of sales&#10;&#10;AI-generated content may be incorrect.">
            <a:extLst>
              <a:ext uri="{FF2B5EF4-FFF2-40B4-BE49-F238E27FC236}">
                <a16:creationId xmlns:a16="http://schemas.microsoft.com/office/drawing/2014/main" id="{0AAE9C3A-9E24-1F1D-AE5E-0B295D2AB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0913" y="5563591"/>
            <a:ext cx="7204316" cy="4151909"/>
          </a:xfrm>
          <a:prstGeom prst="rect">
            <a:avLst/>
          </a:prstGeom>
        </p:spPr>
      </p:pic>
    </p:spTree>
    <p:extLst>
      <p:ext uri="{BB962C8B-B14F-4D97-AF65-F5344CB8AC3E}">
        <p14:creationId xmlns:p14="http://schemas.microsoft.com/office/powerpoint/2010/main" val="2201405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BF7A-C40D-04A0-A2C2-7452757235A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F1C93E-E136-40FD-B8A3-807DFC56999D}"/>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8A2566EF-0445-4040-A2D1-9A5D7EDDEE26}"/>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481CF00F-5C60-D5E1-912E-6862D40946EB}"/>
              </a:ext>
            </a:extLst>
          </p:cNvPr>
          <p:cNvSpPr txBox="1">
            <a:spLocks/>
          </p:cNvSpPr>
          <p:nvPr/>
        </p:nvSpPr>
        <p:spPr>
          <a:xfrm>
            <a:off x="3505198" y="9593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45C3B4D9-1920-066C-EF22-1A83692DAD4E}"/>
              </a:ext>
            </a:extLst>
          </p:cNvPr>
          <p:cNvCxnSpPr>
            <a:cxnSpLocks/>
          </p:cNvCxnSpPr>
          <p:nvPr/>
        </p:nvCxnSpPr>
        <p:spPr>
          <a:xfrm>
            <a:off x="7086600" y="11811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3DF9DDF7-C7BF-6B6F-749D-561BDFCAA271}"/>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ACCA80C9-62B5-7E2B-F5AD-8F499D2B2BB2}"/>
              </a:ext>
            </a:extLst>
          </p:cNvPr>
          <p:cNvSpPr txBox="1"/>
          <p:nvPr/>
        </p:nvSpPr>
        <p:spPr>
          <a:xfrm>
            <a:off x="0" y="6233651"/>
            <a:ext cx="12115800" cy="3100849"/>
          </a:xfrm>
          <a:prstGeom prst="rect">
            <a:avLst/>
          </a:prstGeom>
          <a:noFill/>
        </p:spPr>
        <p:txBody>
          <a:bodyPr wrap="square" rtlCol="0">
            <a:spAutoFit/>
          </a:bodyPr>
          <a:lstStyle/>
          <a:p>
            <a:pPr marL="342900" indent="-342900" algn="l" fontAlgn="base">
              <a:spcAft>
                <a:spcPts val="900"/>
              </a:spcAft>
              <a:buFont typeface="Arial" panose="020B0604020202020204" pitchFamily="34" charset="0"/>
              <a:buChar char="•"/>
            </a:pPr>
            <a:r>
              <a:rPr lang="en-US" sz="2400" b="0" i="0" dirty="0">
                <a:solidFill>
                  <a:srgbClr val="3C4043"/>
                </a:solidFill>
                <a:effectLst/>
                <a:latin typeface="Inter"/>
              </a:rPr>
              <a:t>The West and East regions not only have high sales totals but also a higher number of transactions.</a:t>
            </a:r>
          </a:p>
          <a:p>
            <a:pPr marL="342900" indent="-342900" algn="l" fontAlgn="base">
              <a:spcAft>
                <a:spcPts val="1200"/>
              </a:spcAft>
              <a:buFont typeface="Arial" panose="020B0604020202020204" pitchFamily="34" charset="0"/>
              <a:buChar char="•"/>
            </a:pPr>
            <a:r>
              <a:rPr lang="en-US" sz="2400" b="0" i="0" dirty="0">
                <a:solidFill>
                  <a:srgbClr val="3C4043"/>
                </a:solidFill>
                <a:effectLst/>
                <a:latin typeface="Inter"/>
              </a:rPr>
              <a:t>The South region has the lowest number of transactions and the lowest total sales, indicating either fewer transactions or lower average sales per transaction.</a:t>
            </a:r>
          </a:p>
          <a:p>
            <a:pPr marL="342900" indent="-342900" algn="l" fontAlgn="base">
              <a:spcAft>
                <a:spcPts val="1200"/>
              </a:spcAft>
              <a:buFont typeface="Arial" panose="020B0604020202020204" pitchFamily="34" charset="0"/>
              <a:buChar char="•"/>
            </a:pPr>
            <a:r>
              <a:rPr lang="en-US" sz="2400" b="0" i="0" dirty="0">
                <a:solidFill>
                  <a:srgbClr val="3C4043"/>
                </a:solidFill>
                <a:effectLst/>
                <a:latin typeface="Inter"/>
              </a:rPr>
              <a:t>The Central region has moderate sales and transaction counts.</a:t>
            </a:r>
          </a:p>
          <a:p>
            <a:pPr marL="342900" indent="-342900" algn="l" fontAlgn="base">
              <a:spcAft>
                <a:spcPts val="1200"/>
              </a:spcAft>
              <a:buFont typeface="Arial" panose="020B0604020202020204" pitchFamily="34" charset="0"/>
              <a:buChar char="•"/>
            </a:pPr>
            <a:r>
              <a:rPr lang="en-US" sz="2400" dirty="0">
                <a:solidFill>
                  <a:srgbClr val="3C4043"/>
                </a:solidFill>
                <a:latin typeface="Inter"/>
              </a:rPr>
              <a:t>This variation across regions leads to drill down to states level to know why this variation happened </a:t>
            </a: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FD1FC392-6DB0-5D98-9FB8-98D6417330A7}"/>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17891EFD-8DA8-BC2C-BC74-128C30E5172A}"/>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9E228CCF-35A6-BE38-11EE-6877CED170F5}"/>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2535661C-30E7-FCF1-7DE0-34AE7C6C0189}"/>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3D241ED0-6C12-C5BD-3EE7-E7A04FD3A4B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 y="1326286"/>
            <a:ext cx="8610600" cy="4450308"/>
          </a:xfrm>
          <a:prstGeom prst="rect">
            <a:avLst/>
          </a:prstGeom>
        </p:spPr>
      </p:pic>
      <p:pic>
        <p:nvPicPr>
          <p:cNvPr id="26" name="Picture 25" descr="A screenshot of a graph&#10;&#10;AI-generated content may be incorrect.">
            <a:extLst>
              <a:ext uri="{FF2B5EF4-FFF2-40B4-BE49-F238E27FC236}">
                <a16:creationId xmlns:a16="http://schemas.microsoft.com/office/drawing/2014/main" id="{556214AA-1959-C10D-E128-9AFF73CC3160}"/>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9525001" y="1304294"/>
            <a:ext cx="8686799" cy="4525006"/>
          </a:xfrm>
          <a:prstGeom prst="rect">
            <a:avLst/>
          </a:prstGeom>
        </p:spPr>
      </p:pic>
    </p:spTree>
    <p:extLst>
      <p:ext uri="{BB962C8B-B14F-4D97-AF65-F5344CB8AC3E}">
        <p14:creationId xmlns:p14="http://schemas.microsoft.com/office/powerpoint/2010/main" val="2601219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C969E-B834-64DF-6718-A8E72A118AF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2C4D5AB-5923-B97D-F61E-919ADD7C3665}"/>
              </a:ext>
            </a:extLst>
          </p:cNvPr>
          <p:cNvPicPr>
            <a:picLocks noChangeAspect="1"/>
          </p:cNvPicPr>
          <p:nvPr/>
        </p:nvPicPr>
        <p:blipFill>
          <a:blip r:embed="rId3"/>
          <a:srcRect t="8442" b="8488"/>
          <a:stretch/>
        </p:blipFill>
        <p:spPr>
          <a:xfrm>
            <a:off x="0" y="-38100"/>
            <a:ext cx="18288002" cy="10287000"/>
          </a:xfrm>
          <a:prstGeom prst="rect">
            <a:avLst/>
          </a:prstGeom>
        </p:spPr>
      </p:pic>
      <p:sp>
        <p:nvSpPr>
          <p:cNvPr id="6" name="Subtitle 2">
            <a:extLst>
              <a:ext uri="{FF2B5EF4-FFF2-40B4-BE49-F238E27FC236}">
                <a16:creationId xmlns:a16="http://schemas.microsoft.com/office/drawing/2014/main" id="{BF2D18C0-4CA5-30BC-BAB8-42E47F79B958}"/>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61BFE1B3-6AFF-95AD-7779-387C5D368960}"/>
              </a:ext>
            </a:extLst>
          </p:cNvPr>
          <p:cNvSpPr txBox="1">
            <a:spLocks/>
          </p:cNvSpPr>
          <p:nvPr/>
        </p:nvSpPr>
        <p:spPr>
          <a:xfrm>
            <a:off x="3505198" y="-342900"/>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83F120AA-095A-7E86-DEF9-2B53483A5A4D}"/>
              </a:ext>
            </a:extLst>
          </p:cNvPr>
          <p:cNvCxnSpPr>
            <a:cxnSpLocks/>
          </p:cNvCxnSpPr>
          <p:nvPr/>
        </p:nvCxnSpPr>
        <p:spPr>
          <a:xfrm>
            <a:off x="7086600" y="4953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EA3497EB-5454-4B84-AAC5-95801C4A2C95}"/>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18E229A2-50C6-9DAB-4D10-C9BC30685FE2}"/>
              </a:ext>
            </a:extLst>
          </p:cNvPr>
          <p:cNvSpPr txBox="1"/>
          <p:nvPr/>
        </p:nvSpPr>
        <p:spPr>
          <a:xfrm>
            <a:off x="381000" y="4533900"/>
            <a:ext cx="12572998" cy="6379182"/>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r>
              <a:rPr lang="en-US" sz="2400" b="1" kern="100" dirty="0">
                <a:effectLst/>
                <a:latin typeface="Calibri" panose="020F0502020204030204" pitchFamily="34" charset="0"/>
                <a:ea typeface="Calibri" panose="020F0502020204030204" pitchFamily="34" charset="0"/>
                <a:cs typeface="Arial" panose="020B0604020202020204" pitchFamily="34" charset="0"/>
              </a:rPr>
              <a:t>California</a:t>
            </a:r>
            <a:r>
              <a:rPr lang="en-US" sz="2400" kern="100" dirty="0">
                <a:effectLst/>
                <a:latin typeface="Calibri" panose="020F0502020204030204" pitchFamily="34" charset="0"/>
                <a:ea typeface="Calibri" panose="020F0502020204030204" pitchFamily="34" charset="0"/>
                <a:cs typeface="Arial" panose="020B0604020202020204" pitchFamily="34" charset="0"/>
              </a:rPr>
              <a:t> has both the highest sales and customer count, meaning a large market presence.</a:t>
            </a:r>
          </a:p>
          <a:p>
            <a:pPr marL="342900" marR="0" indent="-342900">
              <a:lnSpc>
                <a:spcPct val="115000"/>
              </a:lnSpc>
              <a:spcAft>
                <a:spcPts val="800"/>
              </a:spcAft>
              <a:buFont typeface="Arial" panose="020B0604020202020204" pitchFamily="34" charset="0"/>
              <a:buChar char="•"/>
            </a:pPr>
            <a:r>
              <a:rPr lang="en-US" sz="2400" b="1" kern="100" dirty="0">
                <a:latin typeface="Calibri" panose="020F0502020204030204" pitchFamily="34" charset="0"/>
                <a:ea typeface="Calibri" panose="020F0502020204030204" pitchFamily="34" charset="0"/>
                <a:cs typeface="Arial" panose="020B0604020202020204" pitchFamily="34" charset="0"/>
              </a:rPr>
              <a:t>Washington (#4 in sales</a:t>
            </a:r>
            <a:r>
              <a:rPr lang="ar-SA" sz="2400" b="1" kern="100" dirty="0">
                <a:latin typeface="Calibri" panose="020F0502020204030204" pitchFamily="34" charset="0"/>
                <a:ea typeface="Calibri" panose="020F0502020204030204" pitchFamily="34" charset="0"/>
                <a:cs typeface="Arial" panose="020B0604020202020204" pitchFamily="34" charset="0"/>
              </a:rPr>
              <a:t>(</a:t>
            </a:r>
            <a:r>
              <a:rPr lang="en-US" sz="2400" kern="100" dirty="0">
                <a:effectLst/>
                <a:latin typeface="Calibri" panose="020F0502020204030204" pitchFamily="34" charset="0"/>
                <a:ea typeface="Calibri" panose="020F0502020204030204" pitchFamily="34" charset="0"/>
                <a:cs typeface="Arial" panose="020B0604020202020204" pitchFamily="34" charset="0"/>
              </a:rPr>
              <a:t> has fewer customers than </a:t>
            </a:r>
            <a:r>
              <a:rPr lang="en-US" sz="2400" b="1" kern="100" dirty="0">
                <a:effectLst/>
                <a:latin typeface="Calibri" panose="020F0502020204030204" pitchFamily="34" charset="0"/>
                <a:ea typeface="Calibri" panose="020F0502020204030204" pitchFamily="34" charset="0"/>
                <a:cs typeface="Arial" panose="020B0604020202020204" pitchFamily="34" charset="0"/>
              </a:rPr>
              <a:t>Pennsylvania (#3 in customers), </a:t>
            </a:r>
            <a:r>
              <a:rPr lang="en-US" sz="2400" kern="100" dirty="0">
                <a:effectLst/>
                <a:latin typeface="Calibri" panose="020F0502020204030204" pitchFamily="34" charset="0"/>
                <a:ea typeface="Calibri" panose="020F0502020204030204" pitchFamily="34" charset="0"/>
                <a:cs typeface="Arial" panose="020B0604020202020204" pitchFamily="34" charset="0"/>
              </a:rPr>
              <a:t>meaning higher-value transactions in Washington</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b="1" kern="100" dirty="0">
                <a:latin typeface="Calibri" panose="020F0502020204030204" pitchFamily="34" charset="0"/>
                <a:ea typeface="Calibri" panose="020F0502020204030204" pitchFamily="34" charset="0"/>
                <a:cs typeface="Arial" panose="020B0604020202020204" pitchFamily="34" charset="0"/>
              </a:rPr>
              <a:t>Florida  vs Illinois </a:t>
            </a:r>
            <a:r>
              <a:rPr lang="en-US" sz="2400" kern="100" dirty="0">
                <a:effectLst/>
                <a:latin typeface="Calibri" panose="020F0502020204030204" pitchFamily="34" charset="0"/>
                <a:ea typeface="Calibri" panose="020F0502020204030204" pitchFamily="34" charset="0"/>
                <a:cs typeface="Arial" panose="020B0604020202020204" pitchFamily="34" charset="0"/>
              </a:rPr>
              <a:t>indicating lower spending per customer or ordering low sales value products .</a:t>
            </a:r>
          </a:p>
          <a:p>
            <a:pPr marL="342900" marR="0" indent="-342900">
              <a:lnSpc>
                <a:spcPct val="115000"/>
              </a:lnSpc>
              <a:spcAft>
                <a:spcPts val="800"/>
              </a:spcAft>
              <a:buFont typeface="Arial" panose="020B0604020202020204" pitchFamily="34" charset="0"/>
              <a:buChar char="•"/>
            </a:pPr>
            <a:r>
              <a:rPr lang="en-US" sz="2400" kern="100" dirty="0">
                <a:latin typeface="Calibri" panose="020F0502020204030204" pitchFamily="34" charset="0"/>
                <a:ea typeface="Calibri" panose="020F0502020204030204" pitchFamily="34" charset="0"/>
                <a:cs typeface="Arial" panose="020B0604020202020204" pitchFamily="34" charset="0"/>
              </a:rPr>
              <a:t>Most of top 10 states are characterized by high population , big famous crowded cities , commercial and industrial activities ,Big universities , job opportunities , high incomes . That’s emphasize there is a good market to compete in .</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Most of bottom 10 states are characterized by , low population , small quite</a:t>
            </a:r>
            <a:r>
              <a:rPr lang="en-US" sz="2400" kern="100" dirty="0">
                <a:latin typeface="Calibri" panose="020F0502020204030204" pitchFamily="34" charset="0"/>
                <a:ea typeface="Calibri" panose="020F0502020204030204" pitchFamily="34" charset="0"/>
                <a:cs typeface="Arial" panose="020B0604020202020204" pitchFamily="34" charset="0"/>
              </a:rPr>
              <a:t> cities , isolated ,bad weather ,low facilities and services ,agriculture or fishing depending mainly .</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There is</a:t>
            </a:r>
            <a:r>
              <a:rPr lang="en-US" sz="2400" kern="100" dirty="0">
                <a:latin typeface="Calibri" panose="020F0502020204030204" pitchFamily="34" charset="0"/>
                <a:ea typeface="Calibri" panose="020F0502020204030204" pitchFamily="34" charset="0"/>
                <a:cs typeface="Arial" panose="020B0604020202020204" pitchFamily="34" charset="0"/>
              </a:rPr>
              <a:t> quick info about some states to clear the market chances difference </a:t>
            </a:r>
          </a:p>
          <a:p>
            <a:pPr marL="342900" marR="0" indent="-342900">
              <a:lnSpc>
                <a:spcPct val="115000"/>
              </a:lnSpc>
              <a:spcAft>
                <a:spcPts val="800"/>
              </a:spcAft>
              <a:buFont typeface="Arial" panose="020B0604020202020204" pitchFamily="34" charset="0"/>
              <a:buChar char="•"/>
            </a:pPr>
            <a:r>
              <a:rPr lang="en-US" sz="2400" b="1" kern="1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Ref : unite</a:t>
            </a:r>
            <a:r>
              <a:rPr lang="en-US" sz="2400" b="1" kern="100" dirty="0">
                <a:solidFill>
                  <a:schemeClr val="accent1">
                    <a:lumMod val="75000"/>
                  </a:schemeClr>
                </a:solidFill>
                <a:latin typeface="Calibri" panose="020F0502020204030204" pitchFamily="34" charset="0"/>
                <a:ea typeface="Calibri" panose="020F0502020204030204" pitchFamily="34" charset="0"/>
                <a:cs typeface="Arial" panose="020B0604020202020204" pitchFamily="34" charset="0"/>
              </a:rPr>
              <a:t>d states census bureau , speed test global index , www.walkscore.com</a:t>
            </a:r>
            <a:endParaRPr lang="en-US" sz="2400" b="1" kern="1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fontAlgn="base">
              <a:spcAft>
                <a:spcPts val="900"/>
              </a:spcAft>
              <a:buFont typeface="Arial" panose="020B0604020202020204" pitchFamily="34" charset="0"/>
              <a:buChar char="•"/>
            </a:pP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A2386573-22C7-2549-C89D-530A3669890C}"/>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4E6AC749-A00E-E6AE-DB25-5CE68FFBC9C2}"/>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24566DCF-F5E5-CBF0-496A-0213C1174900}"/>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F306DF13-B3E9-23F0-8058-A43001D84B24}"/>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11" name="Picture 10" descr="A graph of sales and customer number&#10;&#10;AI-generated content may be incorrect.">
            <a:extLst>
              <a:ext uri="{FF2B5EF4-FFF2-40B4-BE49-F238E27FC236}">
                <a16:creationId xmlns:a16="http://schemas.microsoft.com/office/drawing/2014/main" id="{44C196C2-6B60-AD75-4E63-BB836AD8221C}"/>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0265228" y="613951"/>
            <a:ext cx="8096789" cy="3691350"/>
          </a:xfrm>
          <a:prstGeom prst="rect">
            <a:avLst/>
          </a:prstGeom>
        </p:spPr>
      </p:pic>
      <p:pic>
        <p:nvPicPr>
          <p:cNvPr id="9" name="Picture 8" descr="A close up of a word&#10;&#10;AI-generated content may be incorrect.">
            <a:extLst>
              <a:ext uri="{FF2B5EF4-FFF2-40B4-BE49-F238E27FC236}">
                <a16:creationId xmlns:a16="http://schemas.microsoft.com/office/drawing/2014/main" id="{9AE7DD6B-26DB-BE85-4B3B-F8F38EF5FE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63552" y="993025"/>
            <a:ext cx="2562583" cy="676369"/>
          </a:xfrm>
          <a:prstGeom prst="rect">
            <a:avLst/>
          </a:prstGeom>
        </p:spPr>
      </p:pic>
      <p:pic>
        <p:nvPicPr>
          <p:cNvPr id="5" name="Picture 4" descr="A graph of sales&#10;&#10;AI-generated content may be incorrect.">
            <a:extLst>
              <a:ext uri="{FF2B5EF4-FFF2-40B4-BE49-F238E27FC236}">
                <a16:creationId xmlns:a16="http://schemas.microsoft.com/office/drawing/2014/main" id="{3DE2FCA5-19DD-7398-668A-A5C846FD1106}"/>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tretch>
            <a:fillRect/>
          </a:stretch>
        </p:blipFill>
        <p:spPr>
          <a:xfrm>
            <a:off x="0" y="497556"/>
            <a:ext cx="5294365" cy="3883944"/>
          </a:xfrm>
          <a:prstGeom prst="rect">
            <a:avLst/>
          </a:prstGeom>
        </p:spPr>
      </p:pic>
      <p:pic>
        <p:nvPicPr>
          <p:cNvPr id="14" name="Picture 13" descr="A graph of sales&#10;&#10;AI-generated content may be incorrect.">
            <a:extLst>
              <a:ext uri="{FF2B5EF4-FFF2-40B4-BE49-F238E27FC236}">
                <a16:creationId xmlns:a16="http://schemas.microsoft.com/office/drawing/2014/main" id="{1EB8A252-22EA-4E5B-AAE2-1591858418D6}"/>
              </a:ext>
            </a:extLst>
          </p:cNvPr>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5294365" y="571500"/>
            <a:ext cx="4970863" cy="3792447"/>
          </a:xfrm>
          <a:prstGeom prst="rect">
            <a:avLst/>
          </a:prstGeom>
        </p:spPr>
      </p:pic>
      <p:pic>
        <p:nvPicPr>
          <p:cNvPr id="17" name="Picture 16" descr="A screenshot of a table&#10;&#10;AI-generated content may be incorrect.">
            <a:extLst>
              <a:ext uri="{FF2B5EF4-FFF2-40B4-BE49-F238E27FC236}">
                <a16:creationId xmlns:a16="http://schemas.microsoft.com/office/drawing/2014/main" id="{D449942C-46FC-7FE9-B8BF-A074CA126B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081775" y="5434172"/>
            <a:ext cx="5078450" cy="3622581"/>
          </a:xfrm>
          <a:prstGeom prst="rect">
            <a:avLst/>
          </a:prstGeom>
        </p:spPr>
      </p:pic>
    </p:spTree>
    <p:extLst>
      <p:ext uri="{BB962C8B-B14F-4D97-AF65-F5344CB8AC3E}">
        <p14:creationId xmlns:p14="http://schemas.microsoft.com/office/powerpoint/2010/main" val="2733389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2FBE-A27F-9023-187D-389CEE5EB6B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220F604-9EF0-0F87-FB4B-50EC2CAA0E86}"/>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8DEEFF77-9F25-B3EE-499B-19B39484ACF0}"/>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78A4D06F-B1A7-FF6F-5D38-9F726E4F8C6D}"/>
              </a:ext>
            </a:extLst>
          </p:cNvPr>
          <p:cNvSpPr txBox="1">
            <a:spLocks/>
          </p:cNvSpPr>
          <p:nvPr/>
        </p:nvSpPr>
        <p:spPr>
          <a:xfrm>
            <a:off x="3505198" y="-342900"/>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2F3B9AEE-B37C-5894-E2DF-7DBE29EECB75}"/>
              </a:ext>
            </a:extLst>
          </p:cNvPr>
          <p:cNvCxnSpPr>
            <a:cxnSpLocks/>
          </p:cNvCxnSpPr>
          <p:nvPr/>
        </p:nvCxnSpPr>
        <p:spPr>
          <a:xfrm>
            <a:off x="7086600" y="4953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C1EC9955-89A5-D6D0-4D0C-6D80217BF572}"/>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B3A49FC1-8012-2D71-B610-3145997A8CB1}"/>
              </a:ext>
            </a:extLst>
          </p:cNvPr>
          <p:cNvSpPr txBox="1"/>
          <p:nvPr/>
        </p:nvSpPr>
        <p:spPr>
          <a:xfrm>
            <a:off x="381000" y="4686300"/>
            <a:ext cx="17526000" cy="988989"/>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fontAlgn="base">
              <a:spcAft>
                <a:spcPts val="900"/>
              </a:spcAft>
              <a:buFont typeface="Arial" panose="020B0604020202020204" pitchFamily="34" charset="0"/>
              <a:buChar char="•"/>
            </a:pP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5497FD67-25C6-5EAF-DD9B-2A02938722E7}"/>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4F15AF7E-6835-E205-3364-A0190F6547A8}"/>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596EBE15-39F4-D464-2E68-EF21D2700066}"/>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B827DB7B-D30B-EAD2-E042-0CF2D9DFAE7F}"/>
              </a:ext>
            </a:extLst>
          </p:cNvPr>
          <p:cNvSpPr txBox="1"/>
          <p:nvPr/>
        </p:nvSpPr>
        <p:spPr>
          <a:xfrm>
            <a:off x="9867900" y="5928995"/>
            <a:ext cx="838198" cy="369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A0006EE3-CC9F-250B-A23F-027EDEA0956A}"/>
              </a:ext>
            </a:extLst>
          </p:cNvPr>
          <p:cNvGraphicFramePr>
            <a:graphicFrameLocks noGrp="1"/>
          </p:cNvGraphicFramePr>
          <p:nvPr>
            <p:extLst>
              <p:ext uri="{D42A27DB-BD31-4B8C-83A1-F6EECF244321}">
                <p14:modId xmlns:p14="http://schemas.microsoft.com/office/powerpoint/2010/main" val="3755769736"/>
              </p:ext>
            </p:extLst>
          </p:nvPr>
        </p:nvGraphicFramePr>
        <p:xfrm>
          <a:off x="76202" y="614147"/>
          <a:ext cx="18211798" cy="9863353"/>
        </p:xfrm>
        <a:graphic>
          <a:graphicData uri="http://schemas.openxmlformats.org/drawingml/2006/table">
            <a:tbl>
              <a:tblPr firstRow="1" bandRow="1">
                <a:tableStyleId>{5C22544A-7EE6-4342-B048-85BDC9FD1C3A}</a:tableStyleId>
              </a:tblPr>
              <a:tblGrid>
                <a:gridCol w="2057398">
                  <a:extLst>
                    <a:ext uri="{9D8B030D-6E8A-4147-A177-3AD203B41FA5}">
                      <a16:colId xmlns:a16="http://schemas.microsoft.com/office/drawing/2014/main" val="4141680542"/>
                    </a:ext>
                  </a:extLst>
                </a:gridCol>
                <a:gridCol w="2057400">
                  <a:extLst>
                    <a:ext uri="{9D8B030D-6E8A-4147-A177-3AD203B41FA5}">
                      <a16:colId xmlns:a16="http://schemas.microsoft.com/office/drawing/2014/main" val="345629878"/>
                    </a:ext>
                  </a:extLst>
                </a:gridCol>
                <a:gridCol w="1828800">
                  <a:extLst>
                    <a:ext uri="{9D8B030D-6E8A-4147-A177-3AD203B41FA5}">
                      <a16:colId xmlns:a16="http://schemas.microsoft.com/office/drawing/2014/main" val="3682776170"/>
                    </a:ext>
                  </a:extLst>
                </a:gridCol>
                <a:gridCol w="9829800">
                  <a:extLst>
                    <a:ext uri="{9D8B030D-6E8A-4147-A177-3AD203B41FA5}">
                      <a16:colId xmlns:a16="http://schemas.microsoft.com/office/drawing/2014/main" val="2165765289"/>
                    </a:ext>
                  </a:extLst>
                </a:gridCol>
                <a:gridCol w="2438400">
                  <a:extLst>
                    <a:ext uri="{9D8B030D-6E8A-4147-A177-3AD203B41FA5}">
                      <a16:colId xmlns:a16="http://schemas.microsoft.com/office/drawing/2014/main" val="900262816"/>
                    </a:ext>
                  </a:extLst>
                </a:gridCol>
              </a:tblGrid>
              <a:tr h="516554">
                <a:tc>
                  <a:txBody>
                    <a:bodyPr/>
                    <a:lstStyle/>
                    <a:p>
                      <a:pPr algn="ctr"/>
                      <a:r>
                        <a:rPr lang="en-US" sz="2800" dirty="0"/>
                        <a:t>State</a:t>
                      </a:r>
                    </a:p>
                  </a:txBody>
                  <a:tcPr/>
                </a:tc>
                <a:tc>
                  <a:txBody>
                    <a:bodyPr/>
                    <a:lstStyle/>
                    <a:p>
                      <a:pPr algn="ctr"/>
                      <a:r>
                        <a:rPr lang="en-US" sz="2800" dirty="0"/>
                        <a:t>Rank</a:t>
                      </a:r>
                    </a:p>
                  </a:txBody>
                  <a:tcPr/>
                </a:tc>
                <a:tc>
                  <a:txBody>
                    <a:bodyPr/>
                    <a:lstStyle/>
                    <a:p>
                      <a:pPr algn="ctr"/>
                      <a:r>
                        <a:rPr lang="en-US" sz="2800" dirty="0"/>
                        <a:t>Population</a:t>
                      </a:r>
                    </a:p>
                  </a:txBody>
                  <a:tcPr/>
                </a:tc>
                <a:tc>
                  <a:txBody>
                    <a:bodyPr/>
                    <a:lstStyle/>
                    <a:p>
                      <a:pPr algn="ctr"/>
                      <a:r>
                        <a:rPr lang="en-US" sz="2800" dirty="0"/>
                        <a:t>Characteristics</a:t>
                      </a:r>
                    </a:p>
                  </a:txBody>
                  <a:tcPr/>
                </a:tc>
                <a:tc>
                  <a:txBody>
                    <a:bodyPr/>
                    <a:lstStyle/>
                    <a:p>
                      <a:pPr algn="ctr"/>
                      <a:r>
                        <a:rPr lang="en-US" sz="2800" dirty="0"/>
                        <a:t>Market chance</a:t>
                      </a:r>
                    </a:p>
                  </a:txBody>
                  <a:tcPr/>
                </a:tc>
                <a:extLst>
                  <a:ext uri="{0D108BD9-81ED-4DB2-BD59-A6C34878D82A}">
                    <a16:rowId xmlns:a16="http://schemas.microsoft.com/office/drawing/2014/main" val="1135234831"/>
                  </a:ext>
                </a:extLst>
              </a:tr>
              <a:tr h="941952">
                <a:tc>
                  <a:txBody>
                    <a:bodyPr/>
                    <a:lstStyle/>
                    <a:p>
                      <a:pPr algn="ctr"/>
                      <a:r>
                        <a:rPr lang="en-US" sz="2800" dirty="0"/>
                        <a:t>West Virginia</a:t>
                      </a:r>
                    </a:p>
                  </a:txBody>
                  <a:tcPr/>
                </a:tc>
                <a:tc>
                  <a:txBody>
                    <a:bodyPr/>
                    <a:lstStyle/>
                    <a:p>
                      <a:pPr algn="ctr"/>
                      <a:r>
                        <a:rPr lang="en-US" sz="2800" dirty="0"/>
                        <a:t>Bottom 10</a:t>
                      </a:r>
                    </a:p>
                  </a:txBody>
                  <a:tcPr/>
                </a:tc>
                <a:tc>
                  <a:txBody>
                    <a:bodyPr/>
                    <a:lstStyle/>
                    <a:p>
                      <a:pPr algn="ctr" fontAlgn="t"/>
                      <a:r>
                        <a:rPr lang="en-US" b="1" dirty="0">
                          <a:effectLst/>
                        </a:rPr>
                        <a:t>1,769,979</a:t>
                      </a:r>
                      <a:endParaRPr lang="en-US" dirty="0">
                        <a:effectLst/>
                      </a:endParaRPr>
                    </a:p>
                  </a:txBody>
                  <a:tcPr marL="142875" marR="142875" marT="142875" marB="142875"/>
                </a:tc>
                <a:tc>
                  <a:txBody>
                    <a:bodyPr/>
                    <a:lstStyle/>
                    <a:p>
                      <a:pPr algn="ctr"/>
                      <a:r>
                        <a:rPr lang="en-US" sz="1800" b="0" i="0" kern="1200" dirty="0">
                          <a:solidFill>
                            <a:schemeClr val="dk1"/>
                          </a:solidFill>
                          <a:effectLst/>
                          <a:latin typeface="+mn-lt"/>
                          <a:ea typeface="+mn-ea"/>
                          <a:cs typeface="+mn-cs"/>
                        </a:rPr>
                        <a:t>Small rural cities ,</a:t>
                      </a:r>
                      <a:r>
                        <a:rPr lang="en-US" sz="1800" b="0" i="0" kern="1200" dirty="0">
                          <a:solidFill>
                            <a:schemeClr val="accent1">
                              <a:lumMod val="75000"/>
                            </a:schemeClr>
                          </a:solidFill>
                          <a:effectLst/>
                          <a:latin typeface="+mn-lt"/>
                          <a:ea typeface="+mn-ea"/>
                          <a:cs typeface="+mn-cs"/>
                        </a:rPr>
                        <a:t>low internet speed #44 </a:t>
                      </a:r>
                      <a:r>
                        <a:rPr lang="en-US" sz="1800" b="0" i="0" kern="1200" dirty="0">
                          <a:solidFill>
                            <a:schemeClr val="dk1"/>
                          </a:solidFill>
                          <a:effectLst/>
                          <a:latin typeface="+mn-lt"/>
                          <a:ea typeface="+mn-ea"/>
                          <a:cs typeface="+mn-cs"/>
                        </a:rPr>
                        <a:t>,no opportunity for corporates or remote work</a:t>
                      </a:r>
                    </a:p>
                  </a:txBody>
                  <a:tcPr/>
                </a:tc>
                <a:tc>
                  <a:txBody>
                    <a:bodyPr/>
                    <a:lstStyle/>
                    <a:p>
                      <a:pPr algn="ctr"/>
                      <a:r>
                        <a:rPr lang="en-US" sz="2800" dirty="0"/>
                        <a:t>Low </a:t>
                      </a:r>
                    </a:p>
                  </a:txBody>
                  <a:tcPr/>
                </a:tc>
                <a:extLst>
                  <a:ext uri="{0D108BD9-81ED-4DB2-BD59-A6C34878D82A}">
                    <a16:rowId xmlns:a16="http://schemas.microsoft.com/office/drawing/2014/main" val="3246584187"/>
                  </a:ext>
                </a:extLst>
              </a:tr>
              <a:tr h="558334">
                <a:tc>
                  <a:txBody>
                    <a:bodyPr/>
                    <a:lstStyle/>
                    <a:p>
                      <a:pPr algn="ctr"/>
                      <a:r>
                        <a:rPr lang="en-US" sz="2800" dirty="0"/>
                        <a:t>Wyoming</a:t>
                      </a:r>
                    </a:p>
                  </a:txBody>
                  <a:tcPr/>
                </a:tc>
                <a:tc>
                  <a:txBody>
                    <a:bodyPr/>
                    <a:lstStyle/>
                    <a:p>
                      <a:pPr algn="ctr"/>
                      <a:r>
                        <a:rPr lang="en-US" sz="2800" dirty="0"/>
                        <a:t>Bottom 10</a:t>
                      </a:r>
                    </a:p>
                  </a:txBody>
                  <a:tcPr/>
                </a:tc>
                <a:tc>
                  <a:txBody>
                    <a:bodyPr/>
                    <a:lstStyle/>
                    <a:p>
                      <a:pPr algn="ctr" fontAlgn="t"/>
                      <a:r>
                        <a:rPr lang="en-US" sz="1800" b="1" i="0" kern="1200" dirty="0">
                          <a:solidFill>
                            <a:schemeClr val="dk1"/>
                          </a:solidFill>
                          <a:effectLst/>
                          <a:latin typeface="+mn-lt"/>
                          <a:ea typeface="+mn-ea"/>
                          <a:cs typeface="+mn-cs"/>
                        </a:rPr>
                        <a:t>587,618</a:t>
                      </a:r>
                      <a:endParaRPr lang="en-US" dirty="0">
                        <a:effectLst/>
                      </a:endParaRPr>
                    </a:p>
                  </a:txBody>
                  <a:tcPr marL="142875" marR="142875" marT="142875" marB="142875"/>
                </a:tc>
                <a:tc>
                  <a:txBody>
                    <a:bodyPr/>
                    <a:lstStyle/>
                    <a:p>
                      <a:pPr algn="ctr"/>
                      <a:r>
                        <a:rPr lang="en-US" sz="1800" b="0" i="0" kern="1200" dirty="0">
                          <a:solidFill>
                            <a:schemeClr val="dk1"/>
                          </a:solidFill>
                          <a:effectLst/>
                          <a:latin typeface="+mn-lt"/>
                          <a:ea typeface="+mn-ea"/>
                          <a:cs typeface="+mn-cs"/>
                        </a:rPr>
                        <a:t>Small towns ,extreme weather, high elevation, </a:t>
                      </a:r>
                      <a:r>
                        <a:rPr lang="en-US" sz="1800" b="0" i="0" kern="1200" dirty="0">
                          <a:solidFill>
                            <a:schemeClr val="accent1">
                              <a:lumMod val="75000"/>
                            </a:schemeClr>
                          </a:solidFill>
                          <a:effectLst/>
                          <a:latin typeface="+mn-lt"/>
                          <a:ea typeface="+mn-ea"/>
                          <a:cs typeface="+mn-cs"/>
                        </a:rPr>
                        <a:t>low internet speed #48</a:t>
                      </a:r>
                    </a:p>
                  </a:txBody>
                  <a:tcPr/>
                </a:tc>
                <a:tc>
                  <a:txBody>
                    <a:bodyPr/>
                    <a:lstStyle/>
                    <a:p>
                      <a:pPr algn="ctr"/>
                      <a:r>
                        <a:rPr lang="en-US" sz="2800" dirty="0"/>
                        <a:t>low</a:t>
                      </a:r>
                    </a:p>
                  </a:txBody>
                  <a:tcPr/>
                </a:tc>
                <a:extLst>
                  <a:ext uri="{0D108BD9-81ED-4DB2-BD59-A6C34878D82A}">
                    <a16:rowId xmlns:a16="http://schemas.microsoft.com/office/drawing/2014/main" val="100702696"/>
                  </a:ext>
                </a:extLst>
              </a:tr>
              <a:tr h="516554">
                <a:tc>
                  <a:txBody>
                    <a:bodyPr/>
                    <a:lstStyle/>
                    <a:p>
                      <a:pPr algn="ctr"/>
                      <a:r>
                        <a:rPr lang="en-US" sz="2800" dirty="0"/>
                        <a:t>Maine</a:t>
                      </a:r>
                    </a:p>
                  </a:txBody>
                  <a:tcPr/>
                </a:tc>
                <a:tc>
                  <a:txBody>
                    <a:bodyPr/>
                    <a:lstStyle/>
                    <a:p>
                      <a:pPr algn="ctr"/>
                      <a:r>
                        <a:rPr lang="en-US" sz="2800" dirty="0"/>
                        <a:t>Bottom 10</a:t>
                      </a:r>
                    </a:p>
                  </a:txBody>
                  <a:tcPr/>
                </a:tc>
                <a:tc>
                  <a:txBody>
                    <a:bodyPr/>
                    <a:lstStyle/>
                    <a:p>
                      <a:pPr algn="ctr"/>
                      <a:r>
                        <a:rPr lang="en-US" sz="1800" b="1" i="0" kern="1200" dirty="0">
                          <a:solidFill>
                            <a:schemeClr val="dk1"/>
                          </a:solidFill>
                          <a:effectLst/>
                          <a:latin typeface="+mn-lt"/>
                          <a:ea typeface="+mn-ea"/>
                          <a:cs typeface="+mn-cs"/>
                        </a:rPr>
                        <a:t>1,405,012</a:t>
                      </a:r>
                      <a:endParaRPr lang="en-US" sz="2800" dirty="0"/>
                    </a:p>
                  </a:txBody>
                  <a:tcPr/>
                </a:tc>
                <a:tc>
                  <a:txBody>
                    <a:bodyPr/>
                    <a:lstStyle/>
                    <a:p>
                      <a:pPr algn="ctr"/>
                      <a:r>
                        <a:rPr lang="en-US" sz="1800" b="0" i="0" kern="1200" dirty="0">
                          <a:solidFill>
                            <a:schemeClr val="dk1"/>
                          </a:solidFill>
                          <a:effectLst/>
                          <a:latin typeface="+mn-lt"/>
                          <a:ea typeface="+mn-ea"/>
                          <a:cs typeface="+mn-cs"/>
                        </a:rPr>
                        <a:t>Coast state with small towns ,bad weather ,isolated ,</a:t>
                      </a:r>
                      <a:r>
                        <a:rPr lang="en-US" sz="1800" b="0" i="0" kern="1200" dirty="0">
                          <a:solidFill>
                            <a:schemeClr val="accent1">
                              <a:lumMod val="75000"/>
                            </a:schemeClr>
                          </a:solidFill>
                          <a:effectLst/>
                          <a:latin typeface="+mn-lt"/>
                          <a:ea typeface="+mn-ea"/>
                          <a:cs typeface="+mn-cs"/>
                        </a:rPr>
                        <a:t>low internet speed #50</a:t>
                      </a:r>
                    </a:p>
                  </a:txBody>
                  <a:tcPr/>
                </a:tc>
                <a:tc>
                  <a:txBody>
                    <a:bodyPr/>
                    <a:lstStyle/>
                    <a:p>
                      <a:pPr algn="ctr"/>
                      <a:r>
                        <a:rPr lang="en-US" sz="2800" dirty="0"/>
                        <a:t>low</a:t>
                      </a:r>
                    </a:p>
                  </a:txBody>
                  <a:tcPr/>
                </a:tc>
                <a:extLst>
                  <a:ext uri="{0D108BD9-81ED-4DB2-BD59-A6C34878D82A}">
                    <a16:rowId xmlns:a16="http://schemas.microsoft.com/office/drawing/2014/main" val="4238779610"/>
                  </a:ext>
                </a:extLst>
              </a:tr>
              <a:tr h="1185036">
                <a:tc>
                  <a:txBody>
                    <a:bodyPr/>
                    <a:lstStyle/>
                    <a:p>
                      <a:pPr algn="ctr"/>
                      <a:r>
                        <a:rPr lang="en-US" sz="2800" dirty="0"/>
                        <a:t>North Dakota</a:t>
                      </a:r>
                    </a:p>
                  </a:txBody>
                  <a:tcPr/>
                </a:tc>
                <a:tc>
                  <a:txBody>
                    <a:bodyPr/>
                    <a:lstStyle/>
                    <a:p>
                      <a:pPr algn="ctr"/>
                      <a:r>
                        <a:rPr lang="en-US" sz="2800" dirty="0"/>
                        <a:t>Bottom 10</a:t>
                      </a:r>
                    </a:p>
                  </a:txBody>
                  <a:tcPr/>
                </a:tc>
                <a:tc>
                  <a:txBody>
                    <a:bodyPr/>
                    <a:lstStyle/>
                    <a:p>
                      <a:pPr algn="ctr"/>
                      <a:r>
                        <a:rPr lang="en-US" sz="1800" b="1" i="0" kern="1200" dirty="0">
                          <a:solidFill>
                            <a:schemeClr val="dk1"/>
                          </a:solidFill>
                          <a:effectLst/>
                          <a:latin typeface="+mn-lt"/>
                          <a:ea typeface="+mn-ea"/>
                          <a:cs typeface="+mn-cs"/>
                        </a:rPr>
                        <a:t>779,094</a:t>
                      </a:r>
                      <a:endParaRPr lang="en-US" sz="2800" dirty="0"/>
                    </a:p>
                  </a:txBody>
                  <a:tcPr/>
                </a:tc>
                <a:tc>
                  <a:txBody>
                    <a:bodyPr/>
                    <a:lstStyle/>
                    <a:p>
                      <a:pPr algn="ctr"/>
                      <a:r>
                        <a:rPr lang="en-US" sz="1800" b="0" i="0" kern="1200" dirty="0">
                          <a:solidFill>
                            <a:schemeClr val="dk1"/>
                          </a:solidFill>
                          <a:effectLst/>
                          <a:latin typeface="+mn-lt"/>
                          <a:ea typeface="+mn-ea"/>
                          <a:cs typeface="+mn-cs"/>
                        </a:rPr>
                        <a:t>Despite of being a small state but North Dakota has a job market driven by industries like energy, agriculture, healthcare, and technology. The state’s booming energy sector, particularly in oil and gas, has created a wealth of job opportunities in cities such as </a:t>
                      </a:r>
                      <a:r>
                        <a:rPr lang="en-US" sz="1800" b="0" i="0" kern="1200" dirty="0">
                          <a:solidFill>
                            <a:schemeClr val="accent1">
                              <a:lumMod val="75000"/>
                            </a:schemeClr>
                          </a:solidFill>
                          <a:effectLst/>
                          <a:latin typeface="+mn-lt"/>
                          <a:ea typeface="+mn-ea"/>
                          <a:cs typeface="+mn-cs"/>
                        </a:rPr>
                        <a:t>Bismarck</a:t>
                      </a:r>
                      <a:r>
                        <a:rPr lang="en-US" sz="1800" b="0" i="0" kern="1200" dirty="0">
                          <a:solidFill>
                            <a:schemeClr val="dk1"/>
                          </a:solidFill>
                          <a:effectLst/>
                          <a:latin typeface="+mn-lt"/>
                          <a:ea typeface="+mn-ea"/>
                          <a:cs typeface="+mn-cs"/>
                        </a:rPr>
                        <a:t> </a:t>
                      </a:r>
                      <a:r>
                        <a:rPr lang="en-US" sz="1800" b="0" i="0" kern="1200" dirty="0">
                          <a:solidFill>
                            <a:schemeClr val="accent1">
                              <a:lumMod val="75000"/>
                            </a:schemeClr>
                          </a:solidFill>
                          <a:effectLst/>
                          <a:latin typeface="+mn-lt"/>
                          <a:ea typeface="+mn-ea"/>
                          <a:cs typeface="+mn-cs"/>
                        </a:rPr>
                        <a:t>and Dickinson ,high internet speed #2</a:t>
                      </a:r>
                    </a:p>
                  </a:txBody>
                  <a:tcPr/>
                </a:tc>
                <a:tc>
                  <a:txBody>
                    <a:bodyPr/>
                    <a:lstStyle/>
                    <a:p>
                      <a:pPr algn="ctr"/>
                      <a:r>
                        <a:rPr lang="en-US" sz="2800" dirty="0"/>
                        <a:t>Promising </a:t>
                      </a:r>
                    </a:p>
                  </a:txBody>
                  <a:tcPr/>
                </a:tc>
                <a:extLst>
                  <a:ext uri="{0D108BD9-81ED-4DB2-BD59-A6C34878D82A}">
                    <a16:rowId xmlns:a16="http://schemas.microsoft.com/office/drawing/2014/main" val="3611550718"/>
                  </a:ext>
                </a:extLst>
              </a:tr>
              <a:tr h="2005446">
                <a:tc>
                  <a:txBody>
                    <a:bodyPr/>
                    <a:lstStyle/>
                    <a:p>
                      <a:pPr algn="ctr"/>
                      <a:r>
                        <a:rPr lang="en-US" sz="2800" dirty="0"/>
                        <a:t>California </a:t>
                      </a:r>
                    </a:p>
                  </a:txBody>
                  <a:tcPr/>
                </a:tc>
                <a:tc>
                  <a:txBody>
                    <a:bodyPr/>
                    <a:lstStyle/>
                    <a:p>
                      <a:pPr algn="ctr"/>
                      <a:r>
                        <a:rPr lang="en-US" sz="2800" dirty="0"/>
                        <a:t>Top 10</a:t>
                      </a:r>
                    </a:p>
                  </a:txBody>
                  <a:tcPr/>
                </a:tc>
                <a:tc>
                  <a:txBody>
                    <a:bodyPr/>
                    <a:lstStyle/>
                    <a:p>
                      <a:pPr algn="ctr"/>
                      <a:r>
                        <a:rPr lang="en-US" sz="1800" b="1" i="0" kern="1200" dirty="0">
                          <a:solidFill>
                            <a:schemeClr val="dk1"/>
                          </a:solidFill>
                          <a:effectLst/>
                          <a:latin typeface="+mn-lt"/>
                          <a:ea typeface="+mn-ea"/>
                          <a:cs typeface="+mn-cs"/>
                        </a:rPr>
                        <a:t>39,431,263</a:t>
                      </a:r>
                      <a:endParaRPr lang="en-US" sz="2800" dirty="0"/>
                    </a:p>
                  </a:txBody>
                  <a:tcPr/>
                </a:tc>
                <a:tc>
                  <a:txBody>
                    <a:bodyPr/>
                    <a:lstStyle/>
                    <a:p>
                      <a:pPr algn="ctr"/>
                      <a:r>
                        <a:rPr lang="en-US" sz="1800" b="0" i="0" kern="1200" dirty="0">
                          <a:solidFill>
                            <a:schemeClr val="dk1"/>
                          </a:solidFill>
                          <a:effectLst/>
                          <a:latin typeface="+mn-lt"/>
                          <a:ea typeface="+mn-ea"/>
                          <a:cs typeface="+mn-cs"/>
                        </a:rPr>
                        <a:t>California is home to some of the most competitive and lucrative industries in the world, from </a:t>
                      </a:r>
                      <a:r>
                        <a:rPr lang="en-US" sz="1800" b="0" i="0" kern="1200" dirty="0">
                          <a:solidFill>
                            <a:schemeClr val="accent1">
                              <a:lumMod val="75000"/>
                            </a:schemeClr>
                          </a:solidFill>
                          <a:effectLst/>
                          <a:latin typeface="+mn-lt"/>
                          <a:ea typeface="+mn-ea"/>
                          <a:cs typeface="+mn-cs"/>
                        </a:rPr>
                        <a:t>Silicon Valley’s tech </a:t>
                      </a:r>
                      <a:r>
                        <a:rPr lang="en-US" sz="1800" b="0" i="0" kern="1200" dirty="0">
                          <a:solidFill>
                            <a:schemeClr val="dk1"/>
                          </a:solidFill>
                          <a:effectLst/>
                          <a:latin typeface="+mn-lt"/>
                          <a:ea typeface="+mn-ea"/>
                          <a:cs typeface="+mn-cs"/>
                        </a:rPr>
                        <a:t>giants to </a:t>
                      </a:r>
                      <a:r>
                        <a:rPr lang="en-US" sz="1800" b="0" i="0" kern="1200" dirty="0">
                          <a:solidFill>
                            <a:schemeClr val="accent1">
                              <a:lumMod val="75000"/>
                            </a:schemeClr>
                          </a:solidFill>
                          <a:effectLst/>
                          <a:latin typeface="+mn-lt"/>
                          <a:ea typeface="+mn-ea"/>
                          <a:cs typeface="+mn-cs"/>
                        </a:rPr>
                        <a:t>Hollywood’s entertainment empire</a:t>
                      </a:r>
                      <a:r>
                        <a:rPr lang="en-US" sz="1800" b="0" i="0" kern="1200" dirty="0">
                          <a:solidFill>
                            <a:schemeClr val="dk1"/>
                          </a:solidFill>
                          <a:effectLst/>
                          <a:latin typeface="+mn-lt"/>
                          <a:ea typeface="+mn-ea"/>
                          <a:cs typeface="+mn-cs"/>
                        </a:rPr>
                        <a:t>. Companies like </a:t>
                      </a:r>
                      <a:r>
                        <a:rPr lang="en-US" sz="1800" b="0" i="0" kern="1200" dirty="0">
                          <a:solidFill>
                            <a:schemeClr val="accent1">
                              <a:lumMod val="75000"/>
                            </a:schemeClr>
                          </a:solidFill>
                          <a:effectLst/>
                          <a:latin typeface="+mn-lt"/>
                          <a:ea typeface="+mn-ea"/>
                          <a:cs typeface="+mn-cs"/>
                        </a:rPr>
                        <a:t>Apple, Google, and Tesla </a:t>
                      </a:r>
                      <a:r>
                        <a:rPr lang="en-US" sz="1800" b="0" i="0" kern="1200" dirty="0">
                          <a:solidFill>
                            <a:schemeClr val="dk1"/>
                          </a:solidFill>
                          <a:effectLst/>
                          <a:latin typeface="+mn-lt"/>
                          <a:ea typeface="+mn-ea"/>
                          <a:cs typeface="+mn-cs"/>
                        </a:rPr>
                        <a:t>set the pace for innovation, while </a:t>
                      </a:r>
                      <a:r>
                        <a:rPr lang="en-US" sz="1800" b="0" i="0" kern="1200" dirty="0">
                          <a:solidFill>
                            <a:schemeClr val="accent1">
                              <a:lumMod val="75000"/>
                            </a:schemeClr>
                          </a:solidFill>
                          <a:effectLst/>
                          <a:latin typeface="+mn-lt"/>
                          <a:ea typeface="+mn-ea"/>
                          <a:cs typeface="+mn-cs"/>
                        </a:rPr>
                        <a:t>Los</a:t>
                      </a:r>
                      <a:r>
                        <a:rPr lang="en-US" sz="1800" b="0" i="0" kern="1200" dirty="0">
                          <a:solidFill>
                            <a:schemeClr val="dk1"/>
                          </a:solidFill>
                          <a:effectLst/>
                          <a:latin typeface="+mn-lt"/>
                          <a:ea typeface="+mn-ea"/>
                          <a:cs typeface="+mn-cs"/>
                        </a:rPr>
                        <a:t> </a:t>
                      </a:r>
                      <a:r>
                        <a:rPr lang="en-US" sz="1800" b="0" i="0" kern="1200" dirty="0">
                          <a:solidFill>
                            <a:schemeClr val="accent1">
                              <a:lumMod val="75000"/>
                            </a:schemeClr>
                          </a:solidFill>
                          <a:effectLst/>
                          <a:latin typeface="+mn-lt"/>
                          <a:ea typeface="+mn-ea"/>
                          <a:cs typeface="+mn-cs"/>
                        </a:rPr>
                        <a:t>Angeles</a:t>
                      </a:r>
                      <a:r>
                        <a:rPr lang="en-US" sz="1800" b="0" i="0" kern="1200" dirty="0">
                          <a:solidFill>
                            <a:schemeClr val="dk1"/>
                          </a:solidFill>
                          <a:effectLst/>
                          <a:latin typeface="+mn-lt"/>
                          <a:ea typeface="+mn-ea"/>
                          <a:cs typeface="+mn-cs"/>
                        </a:rPr>
                        <a:t> is the heartbeat of film, television, and music. Agriculture, healthcare, and aerospace also play massive roles in the state’s economy, home to some of the best schools in the country, with world-renowned universities like </a:t>
                      </a:r>
                      <a:r>
                        <a:rPr lang="en-US" sz="1800" b="0" i="0" kern="1200" dirty="0">
                          <a:solidFill>
                            <a:schemeClr val="accent1">
                              <a:lumMod val="75000"/>
                            </a:schemeClr>
                          </a:solidFill>
                          <a:effectLst/>
                          <a:latin typeface="+mn-lt"/>
                          <a:ea typeface="+mn-ea"/>
                          <a:cs typeface="+mn-cs"/>
                        </a:rPr>
                        <a:t>Stanford, UCLA, and UC Berkeley </a:t>
                      </a:r>
                      <a:r>
                        <a:rPr lang="en-US" sz="1800" b="0" i="0" kern="1200" dirty="0">
                          <a:solidFill>
                            <a:schemeClr val="dk1"/>
                          </a:solidFill>
                          <a:effectLst/>
                          <a:latin typeface="+mn-lt"/>
                          <a:ea typeface="+mn-ea"/>
                          <a:cs typeface="+mn-cs"/>
                        </a:rPr>
                        <a:t>leading the way.</a:t>
                      </a:r>
                      <a:endParaRPr lang="en-US" sz="2800" dirty="0"/>
                    </a:p>
                  </a:txBody>
                  <a:tcPr/>
                </a:tc>
                <a:tc>
                  <a:txBody>
                    <a:bodyPr/>
                    <a:lstStyle/>
                    <a:p>
                      <a:pPr algn="ctr"/>
                      <a:r>
                        <a:rPr lang="en-US" sz="2800" dirty="0"/>
                        <a:t>High</a:t>
                      </a:r>
                    </a:p>
                  </a:txBody>
                  <a:tcPr/>
                </a:tc>
                <a:extLst>
                  <a:ext uri="{0D108BD9-81ED-4DB2-BD59-A6C34878D82A}">
                    <a16:rowId xmlns:a16="http://schemas.microsoft.com/office/drawing/2014/main" val="189958991"/>
                  </a:ext>
                </a:extLst>
              </a:tr>
              <a:tr h="1731976">
                <a:tc>
                  <a:txBody>
                    <a:bodyPr/>
                    <a:lstStyle/>
                    <a:p>
                      <a:pPr algn="ctr"/>
                      <a:r>
                        <a:rPr lang="en-US" sz="2800" dirty="0"/>
                        <a:t>Texas </a:t>
                      </a:r>
                    </a:p>
                  </a:txBody>
                  <a:tcPr/>
                </a:tc>
                <a:tc>
                  <a:txBody>
                    <a:bodyPr/>
                    <a:lstStyle/>
                    <a:p>
                      <a:pPr algn="ctr"/>
                      <a:r>
                        <a:rPr lang="en-US" sz="2800" dirty="0"/>
                        <a:t>Top 10</a:t>
                      </a:r>
                    </a:p>
                  </a:txBody>
                  <a:tcPr/>
                </a:tc>
                <a:tc>
                  <a:txBody>
                    <a:bodyPr/>
                    <a:lstStyle/>
                    <a:p>
                      <a:pPr algn="ctr"/>
                      <a:r>
                        <a:rPr lang="en-US" sz="1800" b="1" i="0" kern="1200" dirty="0">
                          <a:solidFill>
                            <a:schemeClr val="dk1"/>
                          </a:solidFill>
                          <a:effectLst/>
                          <a:latin typeface="+mn-lt"/>
                          <a:ea typeface="+mn-ea"/>
                          <a:cs typeface="+mn-cs"/>
                        </a:rPr>
                        <a:t>31,290,831</a:t>
                      </a:r>
                      <a:endParaRPr lang="en-US" sz="2800" dirty="0"/>
                    </a:p>
                  </a:txBody>
                  <a:tcPr/>
                </a:tc>
                <a:tc>
                  <a:txBody>
                    <a:bodyPr/>
                    <a:lstStyle/>
                    <a:p>
                      <a:pPr algn="ctr"/>
                      <a:r>
                        <a:rPr lang="en-US" sz="1800" b="0" i="0" kern="1200" dirty="0">
                          <a:solidFill>
                            <a:schemeClr val="dk1"/>
                          </a:solidFill>
                          <a:effectLst/>
                          <a:latin typeface="+mn-lt"/>
                          <a:ea typeface="+mn-ea"/>
                          <a:cs typeface="+mn-cs"/>
                        </a:rPr>
                        <a:t>Texas is known for its business-friendly policies, making it an appealing place for entrepreneurs and small business owners , </a:t>
                      </a:r>
                      <a:r>
                        <a:rPr lang="en-US" sz="1800" b="0" i="0" kern="1200" dirty="0">
                          <a:solidFill>
                            <a:schemeClr val="accent1">
                              <a:lumMod val="75000"/>
                            </a:schemeClr>
                          </a:solidFill>
                          <a:effectLst/>
                          <a:latin typeface="+mn-lt"/>
                          <a:ea typeface="+mn-ea"/>
                          <a:cs typeface="+mn-cs"/>
                        </a:rPr>
                        <a:t>Austin</a:t>
                      </a:r>
                      <a:r>
                        <a:rPr lang="en-US" sz="1800" b="0" i="0" kern="1200" dirty="0">
                          <a:solidFill>
                            <a:schemeClr val="dk1"/>
                          </a:solidFill>
                          <a:effectLst/>
                          <a:latin typeface="+mn-lt"/>
                          <a:ea typeface="+mn-ea"/>
                          <a:cs typeface="+mn-cs"/>
                        </a:rPr>
                        <a:t> has become a major player in the tech world, attracting big names like </a:t>
                      </a:r>
                      <a:r>
                        <a:rPr lang="en-US" sz="1800" b="0" i="0" kern="1200" dirty="0">
                          <a:solidFill>
                            <a:schemeClr val="accent1">
                              <a:lumMod val="75000"/>
                            </a:schemeClr>
                          </a:solidFill>
                          <a:effectLst/>
                          <a:latin typeface="+mn-lt"/>
                          <a:ea typeface="+mn-ea"/>
                          <a:cs typeface="+mn-cs"/>
                        </a:rPr>
                        <a:t>Tesla, Apple, and Google</a:t>
                      </a:r>
                      <a:r>
                        <a:rPr lang="en-US" sz="1800" b="0" i="0" kern="1200" dirty="0">
                          <a:solidFill>
                            <a:schemeClr val="dk1"/>
                          </a:solidFill>
                          <a:effectLst/>
                          <a:latin typeface="+mn-lt"/>
                          <a:ea typeface="+mn-ea"/>
                          <a:cs typeface="+mn-cs"/>
                        </a:rPr>
                        <a:t>, while </a:t>
                      </a:r>
                      <a:r>
                        <a:rPr lang="en-US" sz="1800" b="0" i="0" kern="1200" dirty="0">
                          <a:solidFill>
                            <a:schemeClr val="accent1">
                              <a:lumMod val="75000"/>
                            </a:schemeClr>
                          </a:solidFill>
                          <a:effectLst/>
                          <a:latin typeface="+mn-lt"/>
                          <a:ea typeface="+mn-ea"/>
                          <a:cs typeface="+mn-cs"/>
                        </a:rPr>
                        <a:t>Houston</a:t>
                      </a:r>
                      <a:r>
                        <a:rPr lang="en-US" sz="1800" b="0" i="0" kern="1200" dirty="0">
                          <a:solidFill>
                            <a:schemeClr val="dk1"/>
                          </a:solidFill>
                          <a:effectLst/>
                          <a:latin typeface="+mn-lt"/>
                          <a:ea typeface="+mn-ea"/>
                          <a:cs typeface="+mn-cs"/>
                        </a:rPr>
                        <a:t> remains a powerhouse for energy and medical research. </a:t>
                      </a:r>
                      <a:r>
                        <a:rPr lang="en-US" sz="1800" b="0" i="0" kern="1200" dirty="0">
                          <a:solidFill>
                            <a:schemeClr val="accent1">
                              <a:lumMod val="75000"/>
                            </a:schemeClr>
                          </a:solidFill>
                          <a:effectLst/>
                          <a:latin typeface="+mn-lt"/>
                          <a:ea typeface="+mn-ea"/>
                          <a:cs typeface="+mn-cs"/>
                        </a:rPr>
                        <a:t>Dallas-Fort</a:t>
                      </a:r>
                      <a:r>
                        <a:rPr lang="en-US" sz="1800" b="0" i="0" kern="1200" dirty="0">
                          <a:solidFill>
                            <a:schemeClr val="dk1"/>
                          </a:solidFill>
                          <a:effectLst/>
                          <a:latin typeface="+mn-lt"/>
                          <a:ea typeface="+mn-ea"/>
                          <a:cs typeface="+mn-cs"/>
                        </a:rPr>
                        <a:t> Worth is a prime location for corporate headquarters, finance, and manufacturing, and </a:t>
                      </a:r>
                      <a:r>
                        <a:rPr lang="en-US" sz="1800" b="0" i="0" kern="1200" dirty="0">
                          <a:solidFill>
                            <a:schemeClr val="accent1">
                              <a:lumMod val="75000"/>
                            </a:schemeClr>
                          </a:solidFill>
                          <a:effectLst/>
                          <a:latin typeface="+mn-lt"/>
                          <a:ea typeface="+mn-ea"/>
                          <a:cs typeface="+mn-cs"/>
                        </a:rPr>
                        <a:t>San</a:t>
                      </a:r>
                      <a:r>
                        <a:rPr lang="en-US" sz="1800" b="0" i="0" u="none" strike="noStrike" kern="1200" dirty="0">
                          <a:solidFill>
                            <a:schemeClr val="dk1"/>
                          </a:solidFill>
                          <a:effectLst/>
                          <a:latin typeface="+mn-lt"/>
                          <a:ea typeface="+mn-ea"/>
                          <a:cs typeface="+mn-cs"/>
                        </a:rPr>
                        <a:t> </a:t>
                      </a:r>
                      <a:r>
                        <a:rPr lang="en-US" sz="1800" b="0" i="0" kern="1200" dirty="0">
                          <a:solidFill>
                            <a:schemeClr val="accent1">
                              <a:lumMod val="75000"/>
                            </a:schemeClr>
                          </a:solidFill>
                          <a:effectLst/>
                          <a:latin typeface="+mn-lt"/>
                          <a:ea typeface="+mn-ea"/>
                          <a:cs typeface="+mn-cs"/>
                        </a:rPr>
                        <a:t>Antonio</a:t>
                      </a:r>
                      <a:r>
                        <a:rPr lang="en-US" sz="1800" b="0" i="0" kern="1200" dirty="0">
                          <a:solidFill>
                            <a:schemeClr val="dk1"/>
                          </a:solidFill>
                          <a:effectLst/>
                          <a:latin typeface="+mn-lt"/>
                          <a:ea typeface="+mn-ea"/>
                          <a:cs typeface="+mn-cs"/>
                        </a:rPr>
                        <a:t> is steadily growing in healthcare and military-related jobs</a:t>
                      </a:r>
                      <a:endParaRPr lang="en-US" sz="2800" dirty="0"/>
                    </a:p>
                  </a:txBody>
                  <a:tcPr/>
                </a:tc>
                <a:tc>
                  <a:txBody>
                    <a:bodyPr/>
                    <a:lstStyle/>
                    <a:p>
                      <a:pPr algn="ctr"/>
                      <a:r>
                        <a:rPr lang="en-US" sz="2800" dirty="0"/>
                        <a:t>High </a:t>
                      </a:r>
                    </a:p>
                  </a:txBody>
                  <a:tcPr/>
                </a:tc>
                <a:extLst>
                  <a:ext uri="{0D108BD9-81ED-4DB2-BD59-A6C34878D82A}">
                    <a16:rowId xmlns:a16="http://schemas.microsoft.com/office/drawing/2014/main" val="3018323326"/>
                  </a:ext>
                </a:extLst>
              </a:tr>
              <a:tr h="1453989">
                <a:tc>
                  <a:txBody>
                    <a:bodyPr/>
                    <a:lstStyle/>
                    <a:p>
                      <a:pPr algn="ctr"/>
                      <a:r>
                        <a:rPr lang="en-US" sz="2800" dirty="0"/>
                        <a:t>Florida</a:t>
                      </a:r>
                    </a:p>
                  </a:txBody>
                  <a:tcPr/>
                </a:tc>
                <a:tc>
                  <a:txBody>
                    <a:bodyPr/>
                    <a:lstStyle/>
                    <a:p>
                      <a:pPr algn="ctr"/>
                      <a:r>
                        <a:rPr lang="en-US" sz="2800" dirty="0"/>
                        <a:t>Top 10</a:t>
                      </a:r>
                    </a:p>
                  </a:txBody>
                  <a:tcPr/>
                </a:tc>
                <a:tc>
                  <a:txBody>
                    <a:bodyPr/>
                    <a:lstStyle/>
                    <a:p>
                      <a:pPr algn="ctr"/>
                      <a:r>
                        <a:rPr lang="en-US" sz="1800" b="1" i="0" kern="1200" dirty="0">
                          <a:solidFill>
                            <a:schemeClr val="dk1"/>
                          </a:solidFill>
                          <a:effectLst/>
                          <a:latin typeface="+mn-lt"/>
                          <a:ea typeface="+mn-ea"/>
                          <a:cs typeface="+mn-cs"/>
                        </a:rPr>
                        <a:t>23,372,215</a:t>
                      </a:r>
                      <a:endParaRPr lang="en-US" sz="2800" dirty="0"/>
                    </a:p>
                  </a:txBody>
                  <a:tcPr/>
                </a:tc>
                <a:tc>
                  <a:txBody>
                    <a:bodyPr/>
                    <a:lstStyle/>
                    <a:p>
                      <a:pPr algn="ctr"/>
                      <a:r>
                        <a:rPr lang="en-US" sz="1800" b="0" i="0" kern="1200" dirty="0">
                          <a:solidFill>
                            <a:schemeClr val="dk1"/>
                          </a:solidFill>
                          <a:effectLst/>
                          <a:latin typeface="+mn-lt"/>
                          <a:ea typeface="+mn-ea"/>
                          <a:cs typeface="+mn-cs"/>
                        </a:rPr>
                        <a:t>one of the more </a:t>
                      </a:r>
                      <a:r>
                        <a:rPr lang="en-US" sz="1800" b="0" i="0" u="none" kern="1200" dirty="0">
                          <a:solidFill>
                            <a:schemeClr val="accent1">
                              <a:lumMod val="75000"/>
                            </a:schemeClr>
                          </a:solidFill>
                          <a:effectLst/>
                          <a:latin typeface="+mn-lt"/>
                          <a:ea typeface="+mn-ea"/>
                          <a:cs typeface="+mn-cs"/>
                          <a:hlinkClick r:id="rId6">
                            <a:extLst>
                              <a:ext uri="{A12FA001-AC4F-418D-AE19-62706E023703}">
                                <ahyp:hlinkClr xmlns:ahyp="http://schemas.microsoft.com/office/drawing/2018/hyperlinkcolor" val="tx"/>
                              </a:ext>
                            </a:extLst>
                          </a:hlinkClick>
                        </a:rPr>
                        <a:t>tax-friendly states in the U.S</a:t>
                      </a:r>
                      <a:r>
                        <a:rPr lang="en-US" sz="1800" b="0" i="0" u="none" kern="1200" dirty="0">
                          <a:solidFill>
                            <a:schemeClr val="accent1">
                              <a:lumMod val="75000"/>
                            </a:schemeClr>
                          </a:solidFill>
                          <a:effectLst/>
                          <a:latin typeface="+mn-lt"/>
                          <a:ea typeface="+mn-ea"/>
                          <a:cs typeface="+mn-cs"/>
                        </a:rPr>
                        <a:t> </a:t>
                      </a:r>
                      <a:r>
                        <a:rPr lang="en-US" sz="1800" b="0" i="0" kern="1200" dirty="0">
                          <a:solidFill>
                            <a:schemeClr val="dk1"/>
                          </a:solidFill>
                          <a:effectLst/>
                          <a:latin typeface="+mn-lt"/>
                          <a:ea typeface="+mn-ea"/>
                          <a:cs typeface="+mn-cs"/>
                        </a:rPr>
                        <a:t>, mix of industries that provide opportunities in fields like aerospace, healthcare, and international trade. Cities like Tampa and Jacksonville have booming financial and tech sectors, while </a:t>
                      </a:r>
                      <a:r>
                        <a:rPr lang="en-US" sz="1800" b="0" i="0" kern="1200" dirty="0">
                          <a:solidFill>
                            <a:schemeClr val="accent1">
                              <a:lumMod val="75000"/>
                            </a:schemeClr>
                          </a:solidFill>
                          <a:effectLst/>
                          <a:latin typeface="+mn-lt"/>
                          <a:ea typeface="+mn-ea"/>
                          <a:cs typeface="+mn-cs"/>
                        </a:rPr>
                        <a:t>Orlando</a:t>
                      </a:r>
                      <a:r>
                        <a:rPr lang="en-US" sz="1800" b="0" i="0" kern="1200" dirty="0">
                          <a:solidFill>
                            <a:schemeClr val="dk1"/>
                          </a:solidFill>
                          <a:effectLst/>
                          <a:latin typeface="+mn-lt"/>
                          <a:ea typeface="+mn-ea"/>
                          <a:cs typeface="+mn-cs"/>
                        </a:rPr>
                        <a:t> is home to major corporations in entertainment and simulation technology</a:t>
                      </a:r>
                    </a:p>
                  </a:txBody>
                  <a:tcPr/>
                </a:tc>
                <a:tc>
                  <a:txBody>
                    <a:bodyPr/>
                    <a:lstStyle/>
                    <a:p>
                      <a:pPr algn="ctr"/>
                      <a:r>
                        <a:rPr lang="en-US" sz="2800" dirty="0"/>
                        <a:t>High</a:t>
                      </a:r>
                    </a:p>
                  </a:txBody>
                  <a:tcPr/>
                </a:tc>
                <a:extLst>
                  <a:ext uri="{0D108BD9-81ED-4DB2-BD59-A6C34878D82A}">
                    <a16:rowId xmlns:a16="http://schemas.microsoft.com/office/drawing/2014/main" val="3148692384"/>
                  </a:ext>
                </a:extLst>
              </a:tr>
              <a:tr h="941952">
                <a:tc>
                  <a:txBody>
                    <a:bodyPr/>
                    <a:lstStyle/>
                    <a:p>
                      <a:pPr algn="ctr"/>
                      <a:r>
                        <a:rPr lang="en-US" sz="2800" dirty="0"/>
                        <a:t>Pennsylvania</a:t>
                      </a:r>
                    </a:p>
                  </a:txBody>
                  <a:tcPr/>
                </a:tc>
                <a:tc>
                  <a:txBody>
                    <a:bodyPr/>
                    <a:lstStyle/>
                    <a:p>
                      <a:pPr algn="ctr"/>
                      <a:r>
                        <a:rPr lang="en-US" sz="2800" dirty="0"/>
                        <a:t>Top10</a:t>
                      </a:r>
                    </a:p>
                  </a:txBody>
                  <a:tcPr/>
                </a:tc>
                <a:tc>
                  <a:txBody>
                    <a:bodyPr/>
                    <a:lstStyle/>
                    <a:p>
                      <a:pPr algn="ctr"/>
                      <a:r>
                        <a:rPr lang="en-US" sz="1800" b="1" i="0" kern="1200" dirty="0">
                          <a:solidFill>
                            <a:schemeClr val="dk1"/>
                          </a:solidFill>
                          <a:effectLst/>
                          <a:latin typeface="+mn-lt"/>
                          <a:ea typeface="+mn-ea"/>
                          <a:cs typeface="+mn-cs"/>
                        </a:rPr>
                        <a:t>13,078,751</a:t>
                      </a:r>
                      <a:endParaRPr lang="en-US" sz="2800" dirty="0"/>
                    </a:p>
                  </a:txBody>
                  <a:tcPr/>
                </a:tc>
                <a:tc>
                  <a:txBody>
                    <a:bodyPr/>
                    <a:lstStyle/>
                    <a:p>
                      <a:pPr algn="ctr"/>
                      <a:r>
                        <a:rPr lang="en-US" sz="1800" b="0" i="0" kern="1200" dirty="0">
                          <a:solidFill>
                            <a:schemeClr val="dk1"/>
                          </a:solidFill>
                          <a:effectLst/>
                          <a:latin typeface="+mn-lt"/>
                          <a:ea typeface="+mn-ea"/>
                          <a:cs typeface="+mn-cs"/>
                        </a:rPr>
                        <a:t>Pennsylvania has top-tier universities like the Ivy League’s </a:t>
                      </a:r>
                      <a:r>
                        <a:rPr lang="en-US" sz="1800" b="0" i="0" u="none" strike="noStrike" kern="1200" dirty="0">
                          <a:solidFill>
                            <a:schemeClr val="dk1"/>
                          </a:solidFill>
                          <a:effectLst/>
                          <a:latin typeface="+mn-lt"/>
                          <a:ea typeface="+mn-ea"/>
                          <a:cs typeface="+mn-cs"/>
                          <a:hlinkClick r:id="rId7"/>
                        </a:rPr>
                        <a:t>University of Pennsylvania</a:t>
                      </a:r>
                      <a:r>
                        <a:rPr lang="en-US" sz="1800" b="0" i="0" kern="1200" dirty="0">
                          <a:solidFill>
                            <a:schemeClr val="dk1"/>
                          </a:solidFill>
                          <a:effectLst/>
                          <a:latin typeface="+mn-lt"/>
                          <a:ea typeface="+mn-ea"/>
                          <a:cs typeface="+mn-cs"/>
                        </a:rPr>
                        <a:t>, </a:t>
                      </a:r>
                      <a:r>
                        <a:rPr lang="en-US" sz="1800" b="0" i="0" u="none" strike="noStrike" kern="1200" dirty="0">
                          <a:solidFill>
                            <a:schemeClr val="dk1"/>
                          </a:solidFill>
                          <a:effectLst/>
                          <a:latin typeface="+mn-lt"/>
                          <a:ea typeface="+mn-ea"/>
                          <a:cs typeface="+mn-cs"/>
                        </a:rPr>
                        <a:t>the </a:t>
                      </a:r>
                      <a:r>
                        <a:rPr lang="en-US" sz="1800" b="0" i="0" kern="1200" dirty="0">
                          <a:solidFill>
                            <a:schemeClr val="accent1">
                              <a:lumMod val="75000"/>
                            </a:schemeClr>
                          </a:solidFill>
                          <a:effectLst/>
                          <a:latin typeface="+mn-lt"/>
                          <a:ea typeface="+mn-ea"/>
                          <a:cs typeface="+mn-cs"/>
                        </a:rPr>
                        <a:t>tech-driven Carnegie Mellon University.</a:t>
                      </a:r>
                    </a:p>
                  </a:txBody>
                  <a:tcPr/>
                </a:tc>
                <a:tc>
                  <a:txBody>
                    <a:bodyPr/>
                    <a:lstStyle/>
                    <a:p>
                      <a:pPr algn="ctr"/>
                      <a:r>
                        <a:rPr lang="en-US" sz="2800" dirty="0"/>
                        <a:t>high</a:t>
                      </a:r>
                    </a:p>
                  </a:txBody>
                  <a:tcPr/>
                </a:tc>
                <a:extLst>
                  <a:ext uri="{0D108BD9-81ED-4DB2-BD59-A6C34878D82A}">
                    <a16:rowId xmlns:a16="http://schemas.microsoft.com/office/drawing/2014/main" val="3616908823"/>
                  </a:ext>
                </a:extLst>
              </a:tr>
            </a:tbl>
          </a:graphicData>
        </a:graphic>
      </p:graphicFrame>
    </p:spTree>
    <p:extLst>
      <p:ext uri="{BB962C8B-B14F-4D97-AF65-F5344CB8AC3E}">
        <p14:creationId xmlns:p14="http://schemas.microsoft.com/office/powerpoint/2010/main" val="1129286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8947E-DF2D-267F-6855-828091D8D763}"/>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0863FCDF-933A-F077-8A96-A6EF2DCC27A9}"/>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7D5CBBE7-7EAE-0030-7409-FF11EE75E1A2}"/>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55E32520-D665-5100-FFD3-58C12AC80039}"/>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CFF454F6-602C-6951-CECB-A2D87105E134}"/>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81A8E11F-8F58-AF8C-F485-E18CCB88E1DE}"/>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A7A120C8-2AD7-E5F3-35FE-D1F11DFA0247}"/>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F8D7EFD9-A0CF-5F23-19E6-B7260D26FD9C}"/>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18C4D8DA-6F5C-20D4-A07A-00DB857FADD9}"/>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03AF1706-8F7D-BF90-5602-4BDD5D07530A}"/>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36E7D642-3C4E-6BAA-95B1-732C0D6E19AB}"/>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Conclusion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566AA21C-A09F-9944-0D86-F861937F02BA}"/>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08</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4936180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F60-DABA-CB19-D16F-E0F8A3E5008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53FADCF-26A9-C4B4-3A13-925DD1592F26}"/>
              </a:ext>
            </a:extLst>
          </p:cNvPr>
          <p:cNvPicPr>
            <a:picLocks noChangeAspect="1"/>
          </p:cNvPicPr>
          <p:nvPr/>
        </p:nvPicPr>
        <p:blipFill>
          <a:blip r:embed="rId3"/>
          <a:srcRect t="8442" b="8488"/>
          <a:stretch/>
        </p:blipFill>
        <p:spPr>
          <a:xfrm>
            <a:off x="-1" y="0"/>
            <a:ext cx="18288002" cy="10287000"/>
          </a:xfrm>
          <a:prstGeom prst="rect">
            <a:avLst/>
          </a:prstGeom>
        </p:spPr>
      </p:pic>
      <p:sp>
        <p:nvSpPr>
          <p:cNvPr id="45" name="矩形 44">
            <a:extLst>
              <a:ext uri="{FF2B5EF4-FFF2-40B4-BE49-F238E27FC236}">
                <a16:creationId xmlns:a16="http://schemas.microsoft.com/office/drawing/2014/main" id="{60B8CBC8-8AD5-567A-2770-1A7F0EAA02E7}"/>
              </a:ext>
            </a:extLst>
          </p:cNvPr>
          <p:cNvSpPr/>
          <p:nvPr/>
        </p:nvSpPr>
        <p:spPr>
          <a:xfrm>
            <a:off x="1475152" y="2783759"/>
            <a:ext cx="16811663" cy="4174538"/>
          </a:xfrm>
          <a:prstGeom prst="rect">
            <a:avLst/>
          </a:prstGeom>
          <a:blipFill dpi="0" rotWithShape="1">
            <a:blip r:embed="rId4">
              <a:extLst>
                <a:ext uri="{28A0092B-C50C-407E-A947-70E740481C1C}">
                  <a14:useLocalDpi xmlns:a14="http://schemas.microsoft.com/office/drawing/2010/main" val="0"/>
                </a:ext>
              </a:extLst>
            </a:blip>
            <a:srcRect/>
            <a:stretch>
              <a:fillRect t="-84307" b="-84307"/>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grpSp>
        <p:nvGrpSpPr>
          <p:cNvPr id="3" name="组合 2">
            <a:extLst>
              <a:ext uri="{FF2B5EF4-FFF2-40B4-BE49-F238E27FC236}">
                <a16:creationId xmlns:a16="http://schemas.microsoft.com/office/drawing/2014/main" id="{318C1707-A79E-AF52-4E45-F5AAD6892140}"/>
              </a:ext>
            </a:extLst>
          </p:cNvPr>
          <p:cNvGrpSpPr/>
          <p:nvPr/>
        </p:nvGrpSpPr>
        <p:grpSpPr>
          <a:xfrm>
            <a:off x="152400" y="6086428"/>
            <a:ext cx="3312643" cy="2098802"/>
            <a:chOff x="1962720" y="3915182"/>
            <a:chExt cx="2547709" cy="1614160"/>
          </a:xfrm>
        </p:grpSpPr>
        <p:sp>
          <p:nvSpPr>
            <p:cNvPr id="48" name="椭圆 47">
              <a:extLst>
                <a:ext uri="{FF2B5EF4-FFF2-40B4-BE49-F238E27FC236}">
                  <a16:creationId xmlns:a16="http://schemas.microsoft.com/office/drawing/2014/main" id="{6A4F4C57-0582-1B5D-BD87-E8701AC96A2B}"/>
                </a:ext>
              </a:extLst>
            </p:cNvPr>
            <p:cNvSpPr/>
            <p:nvPr/>
          </p:nvSpPr>
          <p:spPr>
            <a:xfrm>
              <a:off x="2783182"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01</a:t>
              </a:r>
              <a:endParaRPr lang="zh-CN" altLang="en-US" sz="4800" dirty="0">
                <a:latin typeface="Arial Black"/>
                <a:ea typeface="微软雅黑"/>
                <a:sym typeface="Arial Black"/>
              </a:endParaRPr>
            </a:p>
          </p:txBody>
        </p:sp>
        <p:sp>
          <p:nvSpPr>
            <p:cNvPr id="56" name="文本框 55">
              <a:extLst>
                <a:ext uri="{FF2B5EF4-FFF2-40B4-BE49-F238E27FC236}">
                  <a16:creationId xmlns:a16="http://schemas.microsoft.com/office/drawing/2014/main" id="{81ED4FAA-6BCF-AA55-0A9F-C50C0DF375AB}"/>
                </a:ext>
              </a:extLst>
            </p:cNvPr>
            <p:cNvSpPr txBox="1"/>
            <p:nvPr/>
          </p:nvSpPr>
          <p:spPr>
            <a:xfrm>
              <a:off x="1962720" y="5119050"/>
              <a:ext cx="2547709" cy="410292"/>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Introduction</a:t>
              </a:r>
            </a:p>
          </p:txBody>
        </p:sp>
      </p:grpSp>
      <p:sp>
        <p:nvSpPr>
          <p:cNvPr id="58" name="矩形 57">
            <a:extLst>
              <a:ext uri="{FF2B5EF4-FFF2-40B4-BE49-F238E27FC236}">
                <a16:creationId xmlns:a16="http://schemas.microsoft.com/office/drawing/2014/main" id="{140A05BD-0A39-A895-7082-A40F8F345562}"/>
              </a:ext>
            </a:extLst>
          </p:cNvPr>
          <p:cNvSpPr/>
          <p:nvPr/>
        </p:nvSpPr>
        <p:spPr>
          <a:xfrm>
            <a:off x="1192" y="2783759"/>
            <a:ext cx="1149923" cy="4174538"/>
          </a:xfrm>
          <a:prstGeom prst="rect">
            <a:avLst/>
          </a:prstGeom>
          <a:solidFill>
            <a:srgbClr val="223762"/>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grpSp>
        <p:nvGrpSpPr>
          <p:cNvPr id="72" name="组合 71">
            <a:extLst>
              <a:ext uri="{FF2B5EF4-FFF2-40B4-BE49-F238E27FC236}">
                <a16:creationId xmlns:a16="http://schemas.microsoft.com/office/drawing/2014/main" id="{66F54319-F2D4-2A21-A4F8-2438D97F1BE4}"/>
              </a:ext>
            </a:extLst>
          </p:cNvPr>
          <p:cNvGrpSpPr/>
          <p:nvPr/>
        </p:nvGrpSpPr>
        <p:grpSpPr>
          <a:xfrm>
            <a:off x="2667000" y="6086428"/>
            <a:ext cx="2830464" cy="2098802"/>
            <a:chOff x="2179534" y="3915182"/>
            <a:chExt cx="2176871" cy="1614160"/>
          </a:xfrm>
        </p:grpSpPr>
        <p:sp>
          <p:nvSpPr>
            <p:cNvPr id="73" name="椭圆 72">
              <a:extLst>
                <a:ext uri="{FF2B5EF4-FFF2-40B4-BE49-F238E27FC236}">
                  <a16:creationId xmlns:a16="http://schemas.microsoft.com/office/drawing/2014/main" id="{D61985EB-6DF0-9A74-424F-FFFCD38D2367}"/>
                </a:ext>
              </a:extLst>
            </p:cNvPr>
            <p:cNvSpPr/>
            <p:nvPr/>
          </p:nvSpPr>
          <p:spPr>
            <a:xfrm>
              <a:off x="2627849"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02</a:t>
              </a:r>
              <a:endParaRPr lang="zh-CN" altLang="en-US" sz="4800" dirty="0">
                <a:latin typeface="Arial Black"/>
                <a:ea typeface="微软雅黑"/>
                <a:sym typeface="Arial Black"/>
              </a:endParaRPr>
            </a:p>
          </p:txBody>
        </p:sp>
        <p:sp>
          <p:nvSpPr>
            <p:cNvPr id="74" name="文本框 73">
              <a:extLst>
                <a:ext uri="{FF2B5EF4-FFF2-40B4-BE49-F238E27FC236}">
                  <a16:creationId xmlns:a16="http://schemas.microsoft.com/office/drawing/2014/main" id="{205F2347-5E24-EB25-2215-2BA99F1FA2FA}"/>
                </a:ext>
              </a:extLst>
            </p:cNvPr>
            <p:cNvSpPr txBox="1"/>
            <p:nvPr/>
          </p:nvSpPr>
          <p:spPr>
            <a:xfrm>
              <a:off x="2179534" y="5119050"/>
              <a:ext cx="2176871" cy="410292"/>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Objective</a:t>
              </a:r>
            </a:p>
          </p:txBody>
        </p:sp>
      </p:grpSp>
      <p:grpSp>
        <p:nvGrpSpPr>
          <p:cNvPr id="76" name="组合 75">
            <a:extLst>
              <a:ext uri="{FF2B5EF4-FFF2-40B4-BE49-F238E27FC236}">
                <a16:creationId xmlns:a16="http://schemas.microsoft.com/office/drawing/2014/main" id="{B477047C-C7C5-B6B4-F72A-110A03849C11}"/>
              </a:ext>
            </a:extLst>
          </p:cNvPr>
          <p:cNvGrpSpPr/>
          <p:nvPr/>
        </p:nvGrpSpPr>
        <p:grpSpPr>
          <a:xfrm>
            <a:off x="8370936" y="6144736"/>
            <a:ext cx="2830464" cy="2652542"/>
            <a:chOff x="3180023" y="3915182"/>
            <a:chExt cx="2176871" cy="2040034"/>
          </a:xfrm>
        </p:grpSpPr>
        <p:sp>
          <p:nvSpPr>
            <p:cNvPr id="77" name="椭圆 76">
              <a:extLst>
                <a:ext uri="{FF2B5EF4-FFF2-40B4-BE49-F238E27FC236}">
                  <a16:creationId xmlns:a16="http://schemas.microsoft.com/office/drawing/2014/main" id="{2EEE15D0-4740-BFAF-C973-F3820F4B07E4}"/>
                </a:ext>
              </a:extLst>
            </p:cNvPr>
            <p:cNvSpPr/>
            <p:nvPr/>
          </p:nvSpPr>
          <p:spPr>
            <a:xfrm>
              <a:off x="3803541"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05</a:t>
              </a:r>
              <a:endParaRPr lang="zh-CN" altLang="en-US" sz="4800" dirty="0">
                <a:latin typeface="Arial Black"/>
                <a:ea typeface="微软雅黑"/>
                <a:sym typeface="Arial Black"/>
              </a:endParaRPr>
            </a:p>
          </p:txBody>
        </p:sp>
        <p:sp>
          <p:nvSpPr>
            <p:cNvPr id="78" name="文本框 77">
              <a:extLst>
                <a:ext uri="{FF2B5EF4-FFF2-40B4-BE49-F238E27FC236}">
                  <a16:creationId xmlns:a16="http://schemas.microsoft.com/office/drawing/2014/main" id="{A437D5B9-5554-5025-7CE0-6A3394A7E6BC}"/>
                </a:ext>
              </a:extLst>
            </p:cNvPr>
            <p:cNvSpPr txBox="1"/>
            <p:nvPr/>
          </p:nvSpPr>
          <p:spPr>
            <a:xfrm>
              <a:off x="3180023" y="5119049"/>
              <a:ext cx="2176871" cy="836167"/>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Data</a:t>
              </a:r>
            </a:p>
            <a:p>
              <a:pPr algn="ctr" fontAlgn="auto">
                <a:lnSpc>
                  <a:spcPct val="130000"/>
                </a:lnSpc>
                <a:defRPr/>
              </a:pPr>
              <a:r>
                <a:rPr lang="en-US" altLang="zh-CN" sz="2800" b="1" dirty="0">
                  <a:solidFill>
                    <a:srgbClr val="554B4F"/>
                  </a:solidFill>
                  <a:latin typeface="Arial Black"/>
                  <a:ea typeface="微软雅黑"/>
                  <a:cs typeface="+mn-ea"/>
                  <a:sym typeface="Arial Black"/>
                </a:rPr>
                <a:t> </a:t>
              </a:r>
              <a:r>
                <a:rPr lang="en-US" altLang="zh-CN" sz="2400" b="1" dirty="0">
                  <a:solidFill>
                    <a:srgbClr val="554B4F"/>
                  </a:solidFill>
                  <a:latin typeface="Arial Black"/>
                  <a:ea typeface="微软雅黑"/>
                  <a:cs typeface="+mn-ea"/>
                  <a:sym typeface="Arial Black"/>
                </a:rPr>
                <a:t>cleaning</a:t>
              </a:r>
              <a:endParaRPr lang="zh-CN" altLang="en-US" sz="2400" b="1" dirty="0">
                <a:solidFill>
                  <a:srgbClr val="554B4F"/>
                </a:solidFill>
                <a:latin typeface="Arial Black"/>
                <a:ea typeface="微软雅黑"/>
                <a:cs typeface="+mn-ea"/>
                <a:sym typeface="Arial Black"/>
              </a:endParaRPr>
            </a:p>
          </p:txBody>
        </p:sp>
      </p:grpSp>
      <p:grpSp>
        <p:nvGrpSpPr>
          <p:cNvPr id="80" name="组合 79">
            <a:extLst>
              <a:ext uri="{FF2B5EF4-FFF2-40B4-BE49-F238E27FC236}">
                <a16:creationId xmlns:a16="http://schemas.microsoft.com/office/drawing/2014/main" id="{FA1CF3A8-B31F-D7E7-242B-E6585B8B1DE6}"/>
              </a:ext>
            </a:extLst>
          </p:cNvPr>
          <p:cNvGrpSpPr/>
          <p:nvPr/>
        </p:nvGrpSpPr>
        <p:grpSpPr>
          <a:xfrm>
            <a:off x="11188008" y="6215264"/>
            <a:ext cx="1986120" cy="2029503"/>
            <a:chOff x="3816342" y="3915183"/>
            <a:chExt cx="1527496" cy="1560864"/>
          </a:xfrm>
        </p:grpSpPr>
        <p:sp>
          <p:nvSpPr>
            <p:cNvPr id="81" name="椭圆 80">
              <a:extLst>
                <a:ext uri="{FF2B5EF4-FFF2-40B4-BE49-F238E27FC236}">
                  <a16:creationId xmlns:a16="http://schemas.microsoft.com/office/drawing/2014/main" id="{6179C070-D1BD-3E9F-6C60-BEEB12FD0CE6}"/>
                </a:ext>
              </a:extLst>
            </p:cNvPr>
            <p:cNvSpPr/>
            <p:nvPr/>
          </p:nvSpPr>
          <p:spPr>
            <a:xfrm>
              <a:off x="4013091" y="3915183"/>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06</a:t>
              </a:r>
              <a:endParaRPr lang="zh-CN" altLang="en-US" sz="4800" dirty="0">
                <a:latin typeface="Arial Black"/>
                <a:ea typeface="微软雅黑"/>
                <a:sym typeface="Arial Black"/>
              </a:endParaRPr>
            </a:p>
          </p:txBody>
        </p:sp>
        <p:sp>
          <p:nvSpPr>
            <p:cNvPr id="82" name="文本框 81">
              <a:extLst>
                <a:ext uri="{FF2B5EF4-FFF2-40B4-BE49-F238E27FC236}">
                  <a16:creationId xmlns:a16="http://schemas.microsoft.com/office/drawing/2014/main" id="{189F069A-20ED-93FB-5482-B67C1C1BC49F}"/>
                </a:ext>
              </a:extLst>
            </p:cNvPr>
            <p:cNvSpPr txBox="1"/>
            <p:nvPr/>
          </p:nvSpPr>
          <p:spPr>
            <a:xfrm>
              <a:off x="3816342" y="5065755"/>
              <a:ext cx="1527496" cy="410292"/>
            </a:xfrm>
            <a:prstGeom prst="rect">
              <a:avLst/>
            </a:prstGeom>
            <a:noFill/>
          </p:spPr>
          <p:txBody>
            <a:bodyPr wrap="non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Dashboard</a:t>
              </a:r>
              <a:endParaRPr lang="zh-CN" altLang="en-US" sz="2400" b="1" dirty="0">
                <a:solidFill>
                  <a:srgbClr val="554B4F"/>
                </a:solidFill>
                <a:latin typeface="Arial Black"/>
                <a:ea typeface="微软雅黑"/>
                <a:cs typeface="+mn-ea"/>
                <a:sym typeface="Arial Black"/>
              </a:endParaRPr>
            </a:p>
          </p:txBody>
        </p:sp>
      </p:grpSp>
      <p:grpSp>
        <p:nvGrpSpPr>
          <p:cNvPr id="84" name="组合 83">
            <a:extLst>
              <a:ext uri="{FF2B5EF4-FFF2-40B4-BE49-F238E27FC236}">
                <a16:creationId xmlns:a16="http://schemas.microsoft.com/office/drawing/2014/main" id="{9A9C1642-BA6D-A396-7010-8F9D1E707738}"/>
              </a:ext>
            </a:extLst>
          </p:cNvPr>
          <p:cNvGrpSpPr/>
          <p:nvPr/>
        </p:nvGrpSpPr>
        <p:grpSpPr>
          <a:xfrm>
            <a:off x="16129858" y="6086429"/>
            <a:ext cx="2005742" cy="2098801"/>
            <a:chOff x="4062742" y="3915182"/>
            <a:chExt cx="1542588" cy="1614159"/>
          </a:xfrm>
        </p:grpSpPr>
        <p:sp>
          <p:nvSpPr>
            <p:cNvPr id="85" name="椭圆 84">
              <a:extLst>
                <a:ext uri="{FF2B5EF4-FFF2-40B4-BE49-F238E27FC236}">
                  <a16:creationId xmlns:a16="http://schemas.microsoft.com/office/drawing/2014/main" id="{584C1651-2FB4-7B08-B5EF-0F3C2248FFC6}"/>
                </a:ext>
              </a:extLst>
            </p:cNvPr>
            <p:cNvSpPr/>
            <p:nvPr/>
          </p:nvSpPr>
          <p:spPr>
            <a:xfrm>
              <a:off x="4175016"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08</a:t>
              </a:r>
              <a:endParaRPr lang="zh-CN" altLang="en-US" sz="4800" dirty="0">
                <a:latin typeface="Arial Black"/>
                <a:ea typeface="微软雅黑"/>
                <a:sym typeface="Arial Black"/>
              </a:endParaRPr>
            </a:p>
          </p:txBody>
        </p:sp>
        <p:sp>
          <p:nvSpPr>
            <p:cNvPr id="86" name="文本框 85">
              <a:extLst>
                <a:ext uri="{FF2B5EF4-FFF2-40B4-BE49-F238E27FC236}">
                  <a16:creationId xmlns:a16="http://schemas.microsoft.com/office/drawing/2014/main" id="{DBC6B216-0376-43EC-80F1-5B6E41C70CD3}"/>
                </a:ext>
              </a:extLst>
            </p:cNvPr>
            <p:cNvSpPr txBox="1"/>
            <p:nvPr/>
          </p:nvSpPr>
          <p:spPr>
            <a:xfrm>
              <a:off x="4062742" y="5119050"/>
              <a:ext cx="1542588" cy="410291"/>
            </a:xfrm>
            <a:prstGeom prst="rect">
              <a:avLst/>
            </a:prstGeom>
            <a:noFill/>
          </p:spPr>
          <p:txBody>
            <a:bodyPr wrap="non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conclusion</a:t>
              </a:r>
              <a:endParaRPr lang="zh-CN" altLang="en-US" sz="2400" b="1" dirty="0">
                <a:solidFill>
                  <a:srgbClr val="554B4F"/>
                </a:solidFill>
                <a:latin typeface="Arial Black"/>
                <a:ea typeface="微软雅黑"/>
                <a:cs typeface="+mn-ea"/>
                <a:sym typeface="Arial Black"/>
              </a:endParaRPr>
            </a:p>
          </p:txBody>
        </p:sp>
      </p:grpSp>
      <p:sp>
        <p:nvSpPr>
          <p:cNvPr id="26" name="TextBox 9">
            <a:extLst>
              <a:ext uri="{FF2B5EF4-FFF2-40B4-BE49-F238E27FC236}">
                <a16:creationId xmlns:a16="http://schemas.microsoft.com/office/drawing/2014/main" id="{9E528F50-AAC6-28DC-5065-37A198C20C68}"/>
              </a:ext>
            </a:extLst>
          </p:cNvPr>
          <p:cNvSpPr txBox="1"/>
          <p:nvPr/>
        </p:nvSpPr>
        <p:spPr>
          <a:xfrm>
            <a:off x="984982" y="15418"/>
            <a:ext cx="680477" cy="131574"/>
          </a:xfrm>
          <a:prstGeom prst="rect">
            <a:avLst/>
          </a:prstGeom>
          <a:noFill/>
        </p:spPr>
        <p:txBody>
          <a:bodyPr wrap="square" rtlCol="0">
            <a:spAutoFit/>
          </a:bodyPr>
          <a:lstStyle/>
          <a:p>
            <a:pPr>
              <a:lnSpc>
                <a:spcPct val="200000"/>
              </a:lnSpc>
            </a:pPr>
            <a:r>
              <a:rPr lang="en-US" altLang="zh-CN" sz="150" dirty="0">
                <a:noFill/>
                <a:latin typeface="微软雅黑" panose="020B0503020204020204" pitchFamily="34" charset="-122"/>
                <a:ea typeface="微软雅黑" panose="020B0503020204020204" pitchFamily="34" charset="-122"/>
              </a:rPr>
              <a:t>PPT</a:t>
            </a:r>
            <a:r>
              <a:rPr lang="zh-CN" altLang="en-US" sz="150" dirty="0">
                <a:noFill/>
                <a:latin typeface="微软雅黑" panose="020B0503020204020204" pitchFamily="34" charset="-122"/>
                <a:ea typeface="微软雅黑" panose="020B0503020204020204" pitchFamily="34" charset="-122"/>
              </a:rPr>
              <a:t>下载 </a:t>
            </a:r>
            <a:r>
              <a:rPr lang="en-US" altLang="zh-CN" sz="150" dirty="0">
                <a:noFill/>
                <a:latin typeface="微软雅黑" panose="020B0503020204020204" pitchFamily="34" charset="-122"/>
                <a:ea typeface="微软雅黑" panose="020B0503020204020204" pitchFamily="34" charset="-122"/>
              </a:rPr>
              <a:t>http://www.1ppt.com/xiazai/</a:t>
            </a:r>
          </a:p>
        </p:txBody>
      </p:sp>
      <p:grpSp>
        <p:nvGrpSpPr>
          <p:cNvPr id="16" name="组合 176">
            <a:extLst>
              <a:ext uri="{FF2B5EF4-FFF2-40B4-BE49-F238E27FC236}">
                <a16:creationId xmlns:a16="http://schemas.microsoft.com/office/drawing/2014/main" id="{2CE5F0CD-A3C2-4C2B-CA44-142C175EF978}"/>
              </a:ext>
            </a:extLst>
          </p:cNvPr>
          <p:cNvGrpSpPr/>
          <p:nvPr/>
        </p:nvGrpSpPr>
        <p:grpSpPr>
          <a:xfrm>
            <a:off x="10194811" y="905417"/>
            <a:ext cx="1129364" cy="1129364"/>
            <a:chOff x="3724323" y="1908536"/>
            <a:chExt cx="1329153" cy="1329153"/>
          </a:xfrm>
        </p:grpSpPr>
        <p:sp>
          <p:nvSpPr>
            <p:cNvPr id="17" name="椭圆 177">
              <a:extLst>
                <a:ext uri="{FF2B5EF4-FFF2-40B4-BE49-F238E27FC236}">
                  <a16:creationId xmlns:a16="http://schemas.microsoft.com/office/drawing/2014/main" id="{34F62C98-560A-34BD-93FB-9185F6784614}"/>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18" name="椭圆 178">
              <a:extLst>
                <a:ext uri="{FF2B5EF4-FFF2-40B4-BE49-F238E27FC236}">
                  <a16:creationId xmlns:a16="http://schemas.microsoft.com/office/drawing/2014/main" id="{950A3D1B-C84D-FFC8-1AFA-11E7B7FA0E07}"/>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19" name="组合 179">
            <a:extLst>
              <a:ext uri="{FF2B5EF4-FFF2-40B4-BE49-F238E27FC236}">
                <a16:creationId xmlns:a16="http://schemas.microsoft.com/office/drawing/2014/main" id="{D4E2C0DD-0FB9-C29B-B8AE-96B782030B78}"/>
              </a:ext>
            </a:extLst>
          </p:cNvPr>
          <p:cNvGrpSpPr/>
          <p:nvPr/>
        </p:nvGrpSpPr>
        <p:grpSpPr>
          <a:xfrm>
            <a:off x="7349064" y="1254321"/>
            <a:ext cx="682308" cy="682308"/>
            <a:chOff x="3724323" y="1908536"/>
            <a:chExt cx="1329153" cy="1329153"/>
          </a:xfrm>
          <a:solidFill>
            <a:schemeClr val="bg1">
              <a:lumMod val="95000"/>
            </a:schemeClr>
          </a:solidFill>
        </p:grpSpPr>
        <p:sp>
          <p:nvSpPr>
            <p:cNvPr id="20" name="椭圆 180">
              <a:extLst>
                <a:ext uri="{FF2B5EF4-FFF2-40B4-BE49-F238E27FC236}">
                  <a16:creationId xmlns:a16="http://schemas.microsoft.com/office/drawing/2014/main" id="{CEBF62C2-640A-3E76-2BB8-01F5E984BDFC}"/>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21" name="椭圆 181">
              <a:extLst>
                <a:ext uri="{FF2B5EF4-FFF2-40B4-BE49-F238E27FC236}">
                  <a16:creationId xmlns:a16="http://schemas.microsoft.com/office/drawing/2014/main" id="{E2076AF0-ADEA-46B2-8653-F58BF18D0E23}"/>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22" name="组合 182">
            <a:extLst>
              <a:ext uri="{FF2B5EF4-FFF2-40B4-BE49-F238E27FC236}">
                <a16:creationId xmlns:a16="http://schemas.microsoft.com/office/drawing/2014/main" id="{21B7EB0C-E711-A870-890B-E0E5D62BC0CA}"/>
              </a:ext>
            </a:extLst>
          </p:cNvPr>
          <p:cNvGrpSpPr/>
          <p:nvPr/>
        </p:nvGrpSpPr>
        <p:grpSpPr>
          <a:xfrm>
            <a:off x="6798746" y="117149"/>
            <a:ext cx="964164" cy="964164"/>
            <a:chOff x="3724323" y="1908536"/>
            <a:chExt cx="1329153" cy="1329153"/>
          </a:xfrm>
        </p:grpSpPr>
        <p:sp>
          <p:nvSpPr>
            <p:cNvPr id="23" name="椭圆 183">
              <a:extLst>
                <a:ext uri="{FF2B5EF4-FFF2-40B4-BE49-F238E27FC236}">
                  <a16:creationId xmlns:a16="http://schemas.microsoft.com/office/drawing/2014/main" id="{7D07514B-6B08-6087-F9B5-2186F19BF4D4}"/>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24" name="椭圆 184">
              <a:extLst>
                <a:ext uri="{FF2B5EF4-FFF2-40B4-BE49-F238E27FC236}">
                  <a16:creationId xmlns:a16="http://schemas.microsoft.com/office/drawing/2014/main" id="{FE4D60F4-84D6-05C9-8B08-052A3921D084}"/>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25" name="组合 185">
            <a:extLst>
              <a:ext uri="{FF2B5EF4-FFF2-40B4-BE49-F238E27FC236}">
                <a16:creationId xmlns:a16="http://schemas.microsoft.com/office/drawing/2014/main" id="{0595A318-CED6-4A4D-C08F-B8C65397BA40}"/>
              </a:ext>
            </a:extLst>
          </p:cNvPr>
          <p:cNvGrpSpPr/>
          <p:nvPr/>
        </p:nvGrpSpPr>
        <p:grpSpPr>
          <a:xfrm>
            <a:off x="10915970" y="395129"/>
            <a:ext cx="408204" cy="408204"/>
            <a:chOff x="3724323" y="1908536"/>
            <a:chExt cx="1329153" cy="1329153"/>
          </a:xfrm>
          <a:solidFill>
            <a:schemeClr val="bg1">
              <a:lumMod val="95000"/>
            </a:schemeClr>
          </a:solidFill>
        </p:grpSpPr>
        <p:sp>
          <p:nvSpPr>
            <p:cNvPr id="27" name="椭圆 186">
              <a:extLst>
                <a:ext uri="{FF2B5EF4-FFF2-40B4-BE49-F238E27FC236}">
                  <a16:creationId xmlns:a16="http://schemas.microsoft.com/office/drawing/2014/main" id="{356AC1C0-E506-EC68-FCF2-003ADEF52AE9}"/>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28" name="椭圆 187">
              <a:extLst>
                <a:ext uri="{FF2B5EF4-FFF2-40B4-BE49-F238E27FC236}">
                  <a16:creationId xmlns:a16="http://schemas.microsoft.com/office/drawing/2014/main" id="{D36D7891-42F8-717C-A33F-3CC313B8BBFB}"/>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29" name="组合 188">
            <a:extLst>
              <a:ext uri="{FF2B5EF4-FFF2-40B4-BE49-F238E27FC236}">
                <a16:creationId xmlns:a16="http://schemas.microsoft.com/office/drawing/2014/main" id="{778CF414-95FF-C72A-A733-DF6171A95364}"/>
              </a:ext>
            </a:extLst>
          </p:cNvPr>
          <p:cNvGrpSpPr/>
          <p:nvPr/>
        </p:nvGrpSpPr>
        <p:grpSpPr>
          <a:xfrm>
            <a:off x="7280828" y="-1582593"/>
            <a:ext cx="3809769" cy="3809769"/>
            <a:chOff x="3724323" y="1908536"/>
            <a:chExt cx="1329153" cy="1329153"/>
          </a:xfrm>
        </p:grpSpPr>
        <p:sp>
          <p:nvSpPr>
            <p:cNvPr id="30" name="椭圆 189">
              <a:extLst>
                <a:ext uri="{FF2B5EF4-FFF2-40B4-BE49-F238E27FC236}">
                  <a16:creationId xmlns:a16="http://schemas.microsoft.com/office/drawing/2014/main" id="{97E5F166-1722-78E2-E4A7-227D09B36F53}"/>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31" name="椭圆 190">
              <a:extLst>
                <a:ext uri="{FF2B5EF4-FFF2-40B4-BE49-F238E27FC236}">
                  <a16:creationId xmlns:a16="http://schemas.microsoft.com/office/drawing/2014/main" id="{18F6F2A3-CF89-160C-36F6-F91392D7002F}"/>
                </a:ext>
              </a:extLst>
            </p:cNvPr>
            <p:cNvSpPr/>
            <p:nvPr/>
          </p:nvSpPr>
          <p:spPr>
            <a:xfrm>
              <a:off x="3839838" y="2024052"/>
              <a:ext cx="1098122" cy="1098122"/>
            </a:xfrm>
            <a:prstGeom prst="ellipse">
              <a:avLst/>
            </a:prstGeom>
            <a:solidFill>
              <a:srgbClr val="002060"/>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sp>
        <p:nvSpPr>
          <p:cNvPr id="32" name="TextBox 59">
            <a:extLst>
              <a:ext uri="{FF2B5EF4-FFF2-40B4-BE49-F238E27FC236}">
                <a16:creationId xmlns:a16="http://schemas.microsoft.com/office/drawing/2014/main" id="{2863D49D-82C4-AD40-11DC-D23588B3E3FB}"/>
              </a:ext>
            </a:extLst>
          </p:cNvPr>
          <p:cNvSpPr txBox="1">
            <a:spLocks noChangeArrowheads="1"/>
          </p:cNvSpPr>
          <p:nvPr/>
        </p:nvSpPr>
        <p:spPr bwMode="auto">
          <a:xfrm>
            <a:off x="7576454" y="313097"/>
            <a:ext cx="3147563" cy="73866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370648">
              <a:defRPr/>
            </a:pPr>
            <a:r>
              <a:rPr lang="en-US" altLang="zh-CN" sz="4200" b="1" kern="0" dirty="0">
                <a:solidFill>
                  <a:schemeClr val="bg1"/>
                </a:solidFill>
                <a:ea typeface="微软雅黑" panose="020B0503020204020204" pitchFamily="34" charset="-122"/>
                <a:cs typeface="Arial" panose="020B0604020202020204" pitchFamily="34" charset="0"/>
                <a:sym typeface="Arial" panose="020B0604020202020204" pitchFamily="34" charset="0"/>
              </a:rPr>
              <a:t>Contents</a:t>
            </a:r>
            <a:endParaRPr lang="en-US" altLang="ko-KR" sz="4200" b="1" kern="0" dirty="0">
              <a:solidFill>
                <a:schemeClr val="bg1"/>
              </a:solidFill>
              <a:ea typeface="微软雅黑" panose="020B0503020204020204" pitchFamily="34" charset="-122"/>
              <a:cs typeface="Arial" panose="020B0604020202020204" pitchFamily="34" charset="0"/>
              <a:sym typeface="Arial" panose="020B0604020202020204" pitchFamily="34" charset="0"/>
            </a:endParaRPr>
          </a:p>
        </p:txBody>
      </p:sp>
      <p:grpSp>
        <p:nvGrpSpPr>
          <p:cNvPr id="9" name="组合 71">
            <a:extLst>
              <a:ext uri="{FF2B5EF4-FFF2-40B4-BE49-F238E27FC236}">
                <a16:creationId xmlns:a16="http://schemas.microsoft.com/office/drawing/2014/main" id="{B78A3BCE-06B3-5CA1-1BEE-DDA2ADD82F09}"/>
              </a:ext>
            </a:extLst>
          </p:cNvPr>
          <p:cNvGrpSpPr/>
          <p:nvPr/>
        </p:nvGrpSpPr>
        <p:grpSpPr>
          <a:xfrm>
            <a:off x="4419600" y="6144734"/>
            <a:ext cx="2830463" cy="2578933"/>
            <a:chOff x="1508916" y="3915182"/>
            <a:chExt cx="2176871" cy="1983423"/>
          </a:xfrm>
        </p:grpSpPr>
        <p:sp>
          <p:nvSpPr>
            <p:cNvPr id="10" name="椭圆 72">
              <a:extLst>
                <a:ext uri="{FF2B5EF4-FFF2-40B4-BE49-F238E27FC236}">
                  <a16:creationId xmlns:a16="http://schemas.microsoft.com/office/drawing/2014/main" id="{513D04F9-7045-59D1-D87D-DAB633A24B70}"/>
                </a:ext>
              </a:extLst>
            </p:cNvPr>
            <p:cNvSpPr/>
            <p:nvPr/>
          </p:nvSpPr>
          <p:spPr>
            <a:xfrm>
              <a:off x="2036356"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03</a:t>
              </a:r>
              <a:endParaRPr lang="zh-CN" altLang="en-US" sz="4800" dirty="0">
                <a:latin typeface="Arial Black"/>
                <a:ea typeface="微软雅黑"/>
                <a:sym typeface="Arial Black"/>
              </a:endParaRPr>
            </a:p>
          </p:txBody>
        </p:sp>
        <p:sp>
          <p:nvSpPr>
            <p:cNvPr id="11" name="文本框 73">
              <a:extLst>
                <a:ext uri="{FF2B5EF4-FFF2-40B4-BE49-F238E27FC236}">
                  <a16:creationId xmlns:a16="http://schemas.microsoft.com/office/drawing/2014/main" id="{F80052F9-950A-5181-5AA4-7655017E56AD}"/>
                </a:ext>
              </a:extLst>
            </p:cNvPr>
            <p:cNvSpPr txBox="1"/>
            <p:nvPr/>
          </p:nvSpPr>
          <p:spPr>
            <a:xfrm>
              <a:off x="1508916" y="5119050"/>
              <a:ext cx="2176871" cy="779555"/>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Data</a:t>
              </a:r>
            </a:p>
            <a:p>
              <a:pPr algn="ctr" fontAlgn="auto">
                <a:lnSpc>
                  <a:spcPct val="130000"/>
                </a:lnSpc>
                <a:defRPr/>
              </a:pPr>
              <a:r>
                <a:rPr lang="en-US" altLang="zh-CN" sz="2400" b="1" dirty="0">
                  <a:solidFill>
                    <a:srgbClr val="554B4F"/>
                  </a:solidFill>
                  <a:latin typeface="Arial Black"/>
                  <a:ea typeface="微软雅黑"/>
                  <a:cs typeface="+mn-ea"/>
                  <a:sym typeface="Arial Black"/>
                </a:rPr>
                <a:t> overview</a:t>
              </a:r>
            </a:p>
          </p:txBody>
        </p:sp>
      </p:grpSp>
      <p:grpSp>
        <p:nvGrpSpPr>
          <p:cNvPr id="4" name="组合 71">
            <a:extLst>
              <a:ext uri="{FF2B5EF4-FFF2-40B4-BE49-F238E27FC236}">
                <a16:creationId xmlns:a16="http://schemas.microsoft.com/office/drawing/2014/main" id="{5B06837A-1826-3E27-A32A-3235F51B298D}"/>
              </a:ext>
            </a:extLst>
          </p:cNvPr>
          <p:cNvGrpSpPr/>
          <p:nvPr/>
        </p:nvGrpSpPr>
        <p:grpSpPr>
          <a:xfrm>
            <a:off x="6477000" y="6134100"/>
            <a:ext cx="2830463" cy="2714096"/>
            <a:chOff x="3208441" y="3755521"/>
            <a:chExt cx="2176871" cy="2087376"/>
          </a:xfrm>
        </p:grpSpPr>
        <p:sp>
          <p:nvSpPr>
            <p:cNvPr id="5" name="椭圆 72">
              <a:extLst>
                <a:ext uri="{FF2B5EF4-FFF2-40B4-BE49-F238E27FC236}">
                  <a16:creationId xmlns:a16="http://schemas.microsoft.com/office/drawing/2014/main" id="{29836EFB-AE58-7900-A654-A8C2A23AA21C}"/>
                </a:ext>
              </a:extLst>
            </p:cNvPr>
            <p:cNvSpPr/>
            <p:nvPr/>
          </p:nvSpPr>
          <p:spPr>
            <a:xfrm>
              <a:off x="3656765" y="3755521"/>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04</a:t>
              </a:r>
              <a:endParaRPr lang="zh-CN" altLang="en-US" sz="4800" dirty="0">
                <a:latin typeface="Arial Black"/>
                <a:ea typeface="微软雅黑"/>
                <a:sym typeface="Arial Black"/>
              </a:endParaRPr>
            </a:p>
          </p:txBody>
        </p:sp>
        <p:sp>
          <p:nvSpPr>
            <p:cNvPr id="6" name="文本框 73">
              <a:extLst>
                <a:ext uri="{FF2B5EF4-FFF2-40B4-BE49-F238E27FC236}">
                  <a16:creationId xmlns:a16="http://schemas.microsoft.com/office/drawing/2014/main" id="{12E2D641-3C5A-DA34-A032-9F15D3C55744}"/>
                </a:ext>
              </a:extLst>
            </p:cNvPr>
            <p:cNvSpPr txBox="1"/>
            <p:nvPr/>
          </p:nvSpPr>
          <p:spPr>
            <a:xfrm>
              <a:off x="3208441" y="5006729"/>
              <a:ext cx="2176871" cy="836168"/>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Used</a:t>
              </a:r>
            </a:p>
            <a:p>
              <a:pPr algn="ctr" fontAlgn="auto">
                <a:lnSpc>
                  <a:spcPct val="130000"/>
                </a:lnSpc>
                <a:defRPr/>
              </a:pPr>
              <a:r>
                <a:rPr lang="en-US" altLang="zh-CN" sz="2800" b="1" dirty="0">
                  <a:solidFill>
                    <a:srgbClr val="554B4F"/>
                  </a:solidFill>
                  <a:latin typeface="Arial Black"/>
                  <a:ea typeface="微软雅黑"/>
                  <a:cs typeface="+mn-ea"/>
                  <a:sym typeface="Arial Black"/>
                </a:rPr>
                <a:t> </a:t>
              </a:r>
              <a:r>
                <a:rPr lang="en-US" altLang="zh-CN" sz="2400" b="1" dirty="0">
                  <a:solidFill>
                    <a:srgbClr val="554B4F"/>
                  </a:solidFill>
                  <a:latin typeface="Arial Black"/>
                  <a:ea typeface="微软雅黑"/>
                  <a:cs typeface="+mn-ea"/>
                  <a:sym typeface="Arial Black"/>
                </a:rPr>
                <a:t>tools</a:t>
              </a:r>
            </a:p>
          </p:txBody>
        </p:sp>
      </p:grpSp>
      <p:grpSp>
        <p:nvGrpSpPr>
          <p:cNvPr id="7" name="组合 79">
            <a:extLst>
              <a:ext uri="{FF2B5EF4-FFF2-40B4-BE49-F238E27FC236}">
                <a16:creationId xmlns:a16="http://schemas.microsoft.com/office/drawing/2014/main" id="{52980F0E-1CB0-FA78-AE47-9CDF3DD8D3BF}"/>
              </a:ext>
            </a:extLst>
          </p:cNvPr>
          <p:cNvGrpSpPr/>
          <p:nvPr/>
        </p:nvGrpSpPr>
        <p:grpSpPr>
          <a:xfrm>
            <a:off x="13313538" y="6177826"/>
            <a:ext cx="2917465" cy="2898366"/>
            <a:chOff x="3769247" y="3889783"/>
            <a:chExt cx="2243780" cy="2229094"/>
          </a:xfrm>
        </p:grpSpPr>
        <p:sp>
          <p:nvSpPr>
            <p:cNvPr id="8" name="椭圆 80">
              <a:extLst>
                <a:ext uri="{FF2B5EF4-FFF2-40B4-BE49-F238E27FC236}">
                  <a16:creationId xmlns:a16="http://schemas.microsoft.com/office/drawing/2014/main" id="{7B2F6DD6-4457-92D1-89C3-B1519D48769B}"/>
                </a:ext>
              </a:extLst>
            </p:cNvPr>
            <p:cNvSpPr/>
            <p:nvPr/>
          </p:nvSpPr>
          <p:spPr>
            <a:xfrm>
              <a:off x="4227880" y="3889783"/>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07</a:t>
              </a:r>
              <a:endParaRPr lang="zh-CN" altLang="en-US" sz="4800" dirty="0">
                <a:latin typeface="Arial Black"/>
                <a:ea typeface="微软雅黑"/>
                <a:sym typeface="Arial Black"/>
              </a:endParaRPr>
            </a:p>
          </p:txBody>
        </p:sp>
        <p:sp>
          <p:nvSpPr>
            <p:cNvPr id="12" name="文本框 81">
              <a:extLst>
                <a:ext uri="{FF2B5EF4-FFF2-40B4-BE49-F238E27FC236}">
                  <a16:creationId xmlns:a16="http://schemas.microsoft.com/office/drawing/2014/main" id="{F2B992AC-2BB8-BED9-E266-E8E28F61F6E2}"/>
                </a:ext>
              </a:extLst>
            </p:cNvPr>
            <p:cNvSpPr txBox="1"/>
            <p:nvPr/>
          </p:nvSpPr>
          <p:spPr>
            <a:xfrm>
              <a:off x="3769247" y="4970060"/>
              <a:ext cx="2243780" cy="1148817"/>
            </a:xfrm>
            <a:prstGeom prst="rect">
              <a:avLst/>
            </a:prstGeom>
            <a:noFill/>
          </p:spPr>
          <p:txBody>
            <a:bodyPr wrap="non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Data processing</a:t>
              </a:r>
            </a:p>
            <a:p>
              <a:pPr algn="ctr" fontAlgn="auto">
                <a:lnSpc>
                  <a:spcPct val="130000"/>
                </a:lnSpc>
                <a:defRPr/>
              </a:pPr>
              <a:r>
                <a:rPr lang="en-US" altLang="zh-CN" sz="2400" b="1" dirty="0">
                  <a:solidFill>
                    <a:srgbClr val="554B4F"/>
                  </a:solidFill>
                  <a:latin typeface="Arial Black"/>
                  <a:ea typeface="微软雅黑"/>
                  <a:cs typeface="+mn-ea"/>
                  <a:sym typeface="Arial Black"/>
                </a:rPr>
                <a:t> &amp;insights</a:t>
              </a:r>
              <a:endParaRPr lang="zh-CN" altLang="en-US" sz="2400" b="1" dirty="0">
                <a:solidFill>
                  <a:srgbClr val="554B4F"/>
                </a:solidFill>
                <a:latin typeface="Arial Black"/>
                <a:ea typeface="微软雅黑"/>
                <a:cs typeface="+mn-ea"/>
                <a:sym typeface="Arial Black"/>
              </a:endParaRPr>
            </a:p>
            <a:p>
              <a:pPr algn="ctr" fontAlgn="auto">
                <a:lnSpc>
                  <a:spcPct val="130000"/>
                </a:lnSpc>
                <a:defRPr/>
              </a:pPr>
              <a:endParaRPr lang="zh-CN" altLang="en-US" sz="2400" b="1" dirty="0">
                <a:solidFill>
                  <a:srgbClr val="554B4F"/>
                </a:solidFill>
                <a:latin typeface="Arial Black"/>
                <a:ea typeface="微软雅黑"/>
                <a:cs typeface="+mn-ea"/>
                <a:sym typeface="Arial Black"/>
              </a:endParaRPr>
            </a:p>
          </p:txBody>
        </p:sp>
      </p:grpSp>
    </p:spTree>
    <p:extLst>
      <p:ext uri="{BB962C8B-B14F-4D97-AF65-F5344CB8AC3E}">
        <p14:creationId xmlns:p14="http://schemas.microsoft.com/office/powerpoint/2010/main" val="324227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vertical)">
                                          <p:cBhvr>
                                            <p:cTn id="7" dur="500"/>
                                            <p:tgtEl>
                                              <p:spTgt spid="5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14" presetClass="entr" presetSubtype="5"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vertical)">
                                          <p:cBhvr>
                                            <p:cTn id="22" dur="500"/>
                                            <p:tgtEl>
                                              <p:spTgt spid="45"/>
                                            </p:tgtEl>
                                          </p:cBhvr>
                                        </p:animEffect>
                                      </p:childTnLst>
                                    </p:cTn>
                                  </p:par>
                                </p:childTnLst>
                              </p:cTn>
                            </p:par>
                            <p:par>
                              <p:cTn id="23" fill="hold">
                                <p:stCondLst>
                                  <p:cond delay="2500"/>
                                </p:stCondLst>
                                <p:childTnLst>
                                  <p:par>
                                    <p:cTn id="24" presetID="2" presetClass="entr" presetSubtype="4" fill="hold" nodeType="afterEffect" p14:presetBounceEnd="40000">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14:bounceEnd="40000">
                                          <p:cBhvr additive="base">
                                            <p:cTn id="26" dur="75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27" dur="75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3250"/>
                                </p:stCondLst>
                                <p:childTnLst>
                                  <p:par>
                                    <p:cTn id="29" presetID="2" presetClass="entr" presetSubtype="4" fill="hold" nodeType="afterEffect" p14:presetBounceEnd="40000">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14:bounceEnd="40000">
                                          <p:cBhvr additive="base">
                                            <p:cTn id="31" dur="75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32" dur="750" fill="hold"/>
                                            <p:tgtEl>
                                              <p:spTgt spid="72"/>
                                            </p:tgtEl>
                                            <p:attrNameLst>
                                              <p:attrName>ppt_y</p:attrName>
                                            </p:attrNameLst>
                                          </p:cBhvr>
                                          <p:tavLst>
                                            <p:tav tm="0">
                                              <p:val>
                                                <p:strVal val="1+#ppt_h/2"/>
                                              </p:val>
                                            </p:tav>
                                            <p:tav tm="100000">
                                              <p:val>
                                                <p:strVal val="#ppt_y"/>
                                              </p:val>
                                            </p:tav>
                                          </p:tavLst>
                                        </p:anim>
                                      </p:childTnLst>
                                    </p:cTn>
                                  </p:par>
                                </p:childTnLst>
                              </p:cTn>
                            </p:par>
                            <p:par>
                              <p:cTn id="33" fill="hold">
                                <p:stCondLst>
                                  <p:cond delay="4000"/>
                                </p:stCondLst>
                                <p:childTnLst>
                                  <p:par>
                                    <p:cTn id="34" presetID="2" presetClass="entr" presetSubtype="4" fill="hold" nodeType="afterEffect" p14:presetBounceEnd="40000">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14:bounceEnd="40000">
                                          <p:cBhvr additive="base">
                                            <p:cTn id="36" dur="75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37" dur="75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4750"/>
                                </p:stCondLst>
                                <p:childTnLst>
                                  <p:par>
                                    <p:cTn id="39" presetID="2" presetClass="entr" presetSubtype="4" fill="hold" nodeType="afterEffect" p14:presetBounceEnd="40000">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14:bounceEnd="40000">
                                          <p:cBhvr additive="base">
                                            <p:cTn id="41" dur="750" fill="hold"/>
                                            <p:tgtEl>
                                              <p:spTgt spid="76"/>
                                            </p:tgtEl>
                                            <p:attrNameLst>
                                              <p:attrName>ppt_x</p:attrName>
                                            </p:attrNameLst>
                                          </p:cBhvr>
                                          <p:tavLst>
                                            <p:tav tm="0">
                                              <p:val>
                                                <p:strVal val="#ppt_x"/>
                                              </p:val>
                                            </p:tav>
                                            <p:tav tm="100000">
                                              <p:val>
                                                <p:strVal val="#ppt_x"/>
                                              </p:val>
                                            </p:tav>
                                          </p:tavLst>
                                        </p:anim>
                                        <p:anim calcmode="lin" valueType="num" p14:bounceEnd="40000">
                                          <p:cBhvr additive="base">
                                            <p:cTn id="42" dur="750" fill="hold"/>
                                            <p:tgtEl>
                                              <p:spTgt spid="76"/>
                                            </p:tgtEl>
                                            <p:attrNameLst>
                                              <p:attrName>ppt_y</p:attrName>
                                            </p:attrNameLst>
                                          </p:cBhvr>
                                          <p:tavLst>
                                            <p:tav tm="0">
                                              <p:val>
                                                <p:strVal val="1+#ppt_h/2"/>
                                              </p:val>
                                            </p:tav>
                                            <p:tav tm="100000">
                                              <p:val>
                                                <p:strVal val="#ppt_y"/>
                                              </p:val>
                                            </p:tav>
                                          </p:tavLst>
                                        </p:anim>
                                      </p:childTnLst>
                                    </p:cTn>
                                  </p:par>
                                </p:childTnLst>
                              </p:cTn>
                            </p:par>
                            <p:par>
                              <p:cTn id="43" fill="hold">
                                <p:stCondLst>
                                  <p:cond delay="5500"/>
                                </p:stCondLst>
                                <p:childTnLst>
                                  <p:par>
                                    <p:cTn id="44" presetID="2" presetClass="entr" presetSubtype="4" fill="hold" nodeType="afterEffect" p14:presetBounceEnd="40000">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14:bounceEnd="40000">
                                          <p:cBhvr additive="base">
                                            <p:cTn id="46" dur="750" fill="hold"/>
                                            <p:tgtEl>
                                              <p:spTgt spid="80"/>
                                            </p:tgtEl>
                                            <p:attrNameLst>
                                              <p:attrName>ppt_x</p:attrName>
                                            </p:attrNameLst>
                                          </p:cBhvr>
                                          <p:tavLst>
                                            <p:tav tm="0">
                                              <p:val>
                                                <p:strVal val="#ppt_x"/>
                                              </p:val>
                                            </p:tav>
                                            <p:tav tm="100000">
                                              <p:val>
                                                <p:strVal val="#ppt_x"/>
                                              </p:val>
                                            </p:tav>
                                          </p:tavLst>
                                        </p:anim>
                                        <p:anim calcmode="lin" valueType="num" p14:bounceEnd="40000">
                                          <p:cBhvr additive="base">
                                            <p:cTn id="47" dur="75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6250"/>
                                </p:stCondLst>
                                <p:childTnLst>
                                  <p:par>
                                    <p:cTn id="49" presetID="2" presetClass="entr" presetSubtype="4" fill="hold" nodeType="afterEffect" p14:presetBounceEnd="40000">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14:bounceEnd="40000">
                                          <p:cBhvr additive="base">
                                            <p:cTn id="51" dur="750" fill="hold"/>
                                            <p:tgtEl>
                                              <p:spTgt spid="84"/>
                                            </p:tgtEl>
                                            <p:attrNameLst>
                                              <p:attrName>ppt_x</p:attrName>
                                            </p:attrNameLst>
                                          </p:cBhvr>
                                          <p:tavLst>
                                            <p:tav tm="0">
                                              <p:val>
                                                <p:strVal val="#ppt_x"/>
                                              </p:val>
                                            </p:tav>
                                            <p:tav tm="100000">
                                              <p:val>
                                                <p:strVal val="#ppt_x"/>
                                              </p:val>
                                            </p:tav>
                                          </p:tavLst>
                                        </p:anim>
                                        <p:anim calcmode="lin" valueType="num" p14:bounceEnd="40000">
                                          <p:cBhvr additive="base">
                                            <p:cTn id="52" dur="750" fill="hold"/>
                                            <p:tgtEl>
                                              <p:spTgt spid="84"/>
                                            </p:tgtEl>
                                            <p:attrNameLst>
                                              <p:attrName>ppt_y</p:attrName>
                                            </p:attrNameLst>
                                          </p:cBhvr>
                                          <p:tavLst>
                                            <p:tav tm="0">
                                              <p:val>
                                                <p:strVal val="1+#ppt_h/2"/>
                                              </p:val>
                                            </p:tav>
                                            <p:tav tm="100000">
                                              <p:val>
                                                <p:strVal val="#ppt_y"/>
                                              </p:val>
                                            </p:tav>
                                          </p:tavLst>
                                        </p:anim>
                                      </p:childTnLst>
                                    </p:cTn>
                                  </p:par>
                                  <p:par>
                                    <p:cTn id="53" presetID="53" presetClass="entr" presetSubtype="16"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53" presetClass="entr" presetSubtype="16" fill="hold" nodeType="withEffect">
                                      <p:stCondLst>
                                        <p:cond delay="50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par>
                                    <p:cTn id="63" presetID="53" presetClass="entr" presetSubtype="16" fill="hold" nodeType="withEffect">
                                      <p:stCondLst>
                                        <p:cond delay="50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par>
                                    <p:cTn id="68" presetID="53" presetClass="entr" presetSubtype="16" fill="hold" nodeType="withEffect">
                                      <p:stCondLst>
                                        <p:cond delay="5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animEffect transition="in" filter="fade">
                                          <p:cBhvr>
                                            <p:cTn id="72" dur="500"/>
                                            <p:tgtEl>
                                              <p:spTgt spid="25"/>
                                            </p:tgtEl>
                                          </p:cBhvr>
                                        </p:animEffect>
                                      </p:childTnLst>
                                    </p:cTn>
                                  </p:par>
                                </p:childTnLst>
                              </p:cTn>
                            </p:par>
                            <p:par>
                              <p:cTn id="73" fill="hold">
                                <p:stCondLst>
                                  <p:cond delay="7250"/>
                                </p:stCondLst>
                                <p:childTnLst>
                                  <p:par>
                                    <p:cTn id="74" presetID="2" presetClass="entr" presetSubtype="4" fill="hold" nodeType="afterEffect" p14:presetBounceEnd="40000">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14:bounceEnd="40000">
                                          <p:cBhvr additive="base">
                                            <p:cTn id="76" dur="75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77" dur="750" fill="hold"/>
                                            <p:tgtEl>
                                              <p:spTgt spid="4"/>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nodeType="afterEffect" p14:presetBounceEnd="40000">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14:bounceEnd="40000">
                                          <p:cBhvr additive="base">
                                            <p:cTn id="81" dur="7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8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8" grpId="0" animBg="1"/>
          <p:bldP spid="3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vertical)">
                                          <p:cBhvr>
                                            <p:cTn id="7" dur="500"/>
                                            <p:tgtEl>
                                              <p:spTgt spid="5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14" presetClass="entr" presetSubtype="5"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vertical)">
                                          <p:cBhvr>
                                            <p:cTn id="22" dur="500"/>
                                            <p:tgtEl>
                                              <p:spTgt spid="45"/>
                                            </p:tgtEl>
                                          </p:cBhvr>
                                        </p:animEffect>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750" fill="hold"/>
                                            <p:tgtEl>
                                              <p:spTgt spid="3"/>
                                            </p:tgtEl>
                                            <p:attrNameLst>
                                              <p:attrName>ppt_x</p:attrName>
                                            </p:attrNameLst>
                                          </p:cBhvr>
                                          <p:tavLst>
                                            <p:tav tm="0">
                                              <p:val>
                                                <p:strVal val="#ppt_x"/>
                                              </p:val>
                                            </p:tav>
                                            <p:tav tm="100000">
                                              <p:val>
                                                <p:strVal val="#ppt_x"/>
                                              </p:val>
                                            </p:tav>
                                          </p:tavLst>
                                        </p:anim>
                                        <p:anim calcmode="lin" valueType="num">
                                          <p:cBhvr additive="base">
                                            <p:cTn id="27" dur="75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3250"/>
                                </p:stCondLst>
                                <p:childTnLst>
                                  <p:par>
                                    <p:cTn id="29" presetID="2" presetClass="entr" presetSubtype="4"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750" fill="hold"/>
                                            <p:tgtEl>
                                              <p:spTgt spid="72"/>
                                            </p:tgtEl>
                                            <p:attrNameLst>
                                              <p:attrName>ppt_x</p:attrName>
                                            </p:attrNameLst>
                                          </p:cBhvr>
                                          <p:tavLst>
                                            <p:tav tm="0">
                                              <p:val>
                                                <p:strVal val="#ppt_x"/>
                                              </p:val>
                                            </p:tav>
                                            <p:tav tm="100000">
                                              <p:val>
                                                <p:strVal val="#ppt_x"/>
                                              </p:val>
                                            </p:tav>
                                          </p:tavLst>
                                        </p:anim>
                                        <p:anim calcmode="lin" valueType="num">
                                          <p:cBhvr additive="base">
                                            <p:cTn id="32" dur="750" fill="hold"/>
                                            <p:tgtEl>
                                              <p:spTgt spid="72"/>
                                            </p:tgtEl>
                                            <p:attrNameLst>
                                              <p:attrName>ppt_y</p:attrName>
                                            </p:attrNameLst>
                                          </p:cBhvr>
                                          <p:tavLst>
                                            <p:tav tm="0">
                                              <p:val>
                                                <p:strVal val="1+#ppt_h/2"/>
                                              </p:val>
                                            </p:tav>
                                            <p:tav tm="100000">
                                              <p:val>
                                                <p:strVal val="#ppt_y"/>
                                              </p:val>
                                            </p:tav>
                                          </p:tavLst>
                                        </p:anim>
                                      </p:childTnLst>
                                    </p:cTn>
                                  </p:par>
                                </p:childTnLst>
                              </p:cTn>
                            </p:par>
                            <p:par>
                              <p:cTn id="33" fill="hold">
                                <p:stCondLst>
                                  <p:cond delay="4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750" fill="hold"/>
                                            <p:tgtEl>
                                              <p:spTgt spid="9"/>
                                            </p:tgtEl>
                                            <p:attrNameLst>
                                              <p:attrName>ppt_x</p:attrName>
                                            </p:attrNameLst>
                                          </p:cBhvr>
                                          <p:tavLst>
                                            <p:tav tm="0">
                                              <p:val>
                                                <p:strVal val="#ppt_x"/>
                                              </p:val>
                                            </p:tav>
                                            <p:tav tm="100000">
                                              <p:val>
                                                <p:strVal val="#ppt_x"/>
                                              </p:val>
                                            </p:tav>
                                          </p:tavLst>
                                        </p:anim>
                                        <p:anim calcmode="lin" valueType="num">
                                          <p:cBhvr additive="base">
                                            <p:cTn id="37" dur="75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4750"/>
                                </p:stCondLst>
                                <p:childTnLst>
                                  <p:par>
                                    <p:cTn id="39" presetID="2" presetClass="entr" presetSubtype="4" fill="hold" nodeType="afterEffect">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cBhvr additive="base">
                                            <p:cTn id="41" dur="750" fill="hold"/>
                                            <p:tgtEl>
                                              <p:spTgt spid="76"/>
                                            </p:tgtEl>
                                            <p:attrNameLst>
                                              <p:attrName>ppt_x</p:attrName>
                                            </p:attrNameLst>
                                          </p:cBhvr>
                                          <p:tavLst>
                                            <p:tav tm="0">
                                              <p:val>
                                                <p:strVal val="#ppt_x"/>
                                              </p:val>
                                            </p:tav>
                                            <p:tav tm="100000">
                                              <p:val>
                                                <p:strVal val="#ppt_x"/>
                                              </p:val>
                                            </p:tav>
                                          </p:tavLst>
                                        </p:anim>
                                        <p:anim calcmode="lin" valueType="num">
                                          <p:cBhvr additive="base">
                                            <p:cTn id="42" dur="750" fill="hold"/>
                                            <p:tgtEl>
                                              <p:spTgt spid="76"/>
                                            </p:tgtEl>
                                            <p:attrNameLst>
                                              <p:attrName>ppt_y</p:attrName>
                                            </p:attrNameLst>
                                          </p:cBhvr>
                                          <p:tavLst>
                                            <p:tav tm="0">
                                              <p:val>
                                                <p:strVal val="1+#ppt_h/2"/>
                                              </p:val>
                                            </p:tav>
                                            <p:tav tm="100000">
                                              <p:val>
                                                <p:strVal val="#ppt_y"/>
                                              </p:val>
                                            </p:tav>
                                          </p:tavLst>
                                        </p:anim>
                                      </p:childTnLst>
                                    </p:cTn>
                                  </p:par>
                                </p:childTnLst>
                              </p:cTn>
                            </p:par>
                            <p:par>
                              <p:cTn id="43" fill="hold">
                                <p:stCondLst>
                                  <p:cond delay="5500"/>
                                </p:stCondLst>
                                <p:childTnLst>
                                  <p:par>
                                    <p:cTn id="44" presetID="2" presetClass="entr" presetSubtype="4" fill="hold" nodeType="after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750" fill="hold"/>
                                            <p:tgtEl>
                                              <p:spTgt spid="80"/>
                                            </p:tgtEl>
                                            <p:attrNameLst>
                                              <p:attrName>ppt_x</p:attrName>
                                            </p:attrNameLst>
                                          </p:cBhvr>
                                          <p:tavLst>
                                            <p:tav tm="0">
                                              <p:val>
                                                <p:strVal val="#ppt_x"/>
                                              </p:val>
                                            </p:tav>
                                            <p:tav tm="100000">
                                              <p:val>
                                                <p:strVal val="#ppt_x"/>
                                              </p:val>
                                            </p:tav>
                                          </p:tavLst>
                                        </p:anim>
                                        <p:anim calcmode="lin" valueType="num">
                                          <p:cBhvr additive="base">
                                            <p:cTn id="47" dur="75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6250"/>
                                </p:stCondLst>
                                <p:childTnLst>
                                  <p:par>
                                    <p:cTn id="49" presetID="2" presetClass="entr" presetSubtype="4" fill="hold" nodeType="afterEffect">
                                      <p:stCondLst>
                                        <p:cond delay="0"/>
                                      </p:stCondLst>
                                      <p:childTnLst>
                                        <p:set>
                                          <p:cBhvr>
                                            <p:cTn id="50" dur="1" fill="hold">
                                              <p:stCondLst>
                                                <p:cond delay="0"/>
                                              </p:stCondLst>
                                            </p:cTn>
                                            <p:tgtEl>
                                              <p:spTgt spid="84"/>
                                            </p:tgtEl>
                                            <p:attrNameLst>
                                              <p:attrName>style.visibility</p:attrName>
                                            </p:attrNameLst>
                                          </p:cBhvr>
                                          <p:to>
                                            <p:strVal val="visible"/>
                                          </p:to>
                                        </p:set>
                                        <p:anim calcmode="lin" valueType="num">
                                          <p:cBhvr additive="base">
                                            <p:cTn id="51" dur="750" fill="hold"/>
                                            <p:tgtEl>
                                              <p:spTgt spid="84"/>
                                            </p:tgtEl>
                                            <p:attrNameLst>
                                              <p:attrName>ppt_x</p:attrName>
                                            </p:attrNameLst>
                                          </p:cBhvr>
                                          <p:tavLst>
                                            <p:tav tm="0">
                                              <p:val>
                                                <p:strVal val="#ppt_x"/>
                                              </p:val>
                                            </p:tav>
                                            <p:tav tm="100000">
                                              <p:val>
                                                <p:strVal val="#ppt_x"/>
                                              </p:val>
                                            </p:tav>
                                          </p:tavLst>
                                        </p:anim>
                                        <p:anim calcmode="lin" valueType="num">
                                          <p:cBhvr additive="base">
                                            <p:cTn id="52" dur="750" fill="hold"/>
                                            <p:tgtEl>
                                              <p:spTgt spid="84"/>
                                            </p:tgtEl>
                                            <p:attrNameLst>
                                              <p:attrName>ppt_y</p:attrName>
                                            </p:attrNameLst>
                                          </p:cBhvr>
                                          <p:tavLst>
                                            <p:tav tm="0">
                                              <p:val>
                                                <p:strVal val="1+#ppt_h/2"/>
                                              </p:val>
                                            </p:tav>
                                            <p:tav tm="100000">
                                              <p:val>
                                                <p:strVal val="#ppt_y"/>
                                              </p:val>
                                            </p:tav>
                                          </p:tavLst>
                                        </p:anim>
                                      </p:childTnLst>
                                    </p:cTn>
                                  </p:par>
                                  <p:par>
                                    <p:cTn id="53" presetID="53" presetClass="entr" presetSubtype="16" fill="hold" nodeType="withEffect">
                                      <p:stCondLst>
                                        <p:cond delay="50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53" presetClass="entr" presetSubtype="16" fill="hold" nodeType="withEffect">
                                      <p:stCondLst>
                                        <p:cond delay="50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par>
                                    <p:cTn id="63" presetID="53" presetClass="entr" presetSubtype="16" fill="hold" nodeType="withEffect">
                                      <p:stCondLst>
                                        <p:cond delay="500"/>
                                      </p:stCondLst>
                                      <p:childTnLst>
                                        <p:set>
                                          <p:cBhvr>
                                            <p:cTn id="64" dur="1" fill="hold">
                                              <p:stCondLst>
                                                <p:cond delay="0"/>
                                              </p:stCondLst>
                                            </p:cTn>
                                            <p:tgtEl>
                                              <p:spTgt spid="16"/>
                                            </p:tgtEl>
                                            <p:attrNameLst>
                                              <p:attrName>style.visibility</p:attrName>
                                            </p:attrNameLst>
                                          </p:cBhvr>
                                          <p:to>
                                            <p:strVal val="visible"/>
                                          </p:to>
                                        </p:set>
                                        <p:anim calcmode="lin" valueType="num">
                                          <p:cBhvr>
                                            <p:cTn id="65" dur="500" fill="hold"/>
                                            <p:tgtEl>
                                              <p:spTgt spid="16"/>
                                            </p:tgtEl>
                                            <p:attrNameLst>
                                              <p:attrName>ppt_w</p:attrName>
                                            </p:attrNameLst>
                                          </p:cBhvr>
                                          <p:tavLst>
                                            <p:tav tm="0">
                                              <p:val>
                                                <p:fltVal val="0"/>
                                              </p:val>
                                            </p:tav>
                                            <p:tav tm="100000">
                                              <p:val>
                                                <p:strVal val="#ppt_w"/>
                                              </p:val>
                                            </p:tav>
                                          </p:tavLst>
                                        </p:anim>
                                        <p:anim calcmode="lin" valueType="num">
                                          <p:cBhvr>
                                            <p:cTn id="66" dur="500" fill="hold"/>
                                            <p:tgtEl>
                                              <p:spTgt spid="16"/>
                                            </p:tgtEl>
                                            <p:attrNameLst>
                                              <p:attrName>ppt_h</p:attrName>
                                            </p:attrNameLst>
                                          </p:cBhvr>
                                          <p:tavLst>
                                            <p:tav tm="0">
                                              <p:val>
                                                <p:fltVal val="0"/>
                                              </p:val>
                                            </p:tav>
                                            <p:tav tm="100000">
                                              <p:val>
                                                <p:strVal val="#ppt_h"/>
                                              </p:val>
                                            </p:tav>
                                          </p:tavLst>
                                        </p:anim>
                                        <p:animEffect transition="in" filter="fade">
                                          <p:cBhvr>
                                            <p:cTn id="67" dur="500"/>
                                            <p:tgtEl>
                                              <p:spTgt spid="16"/>
                                            </p:tgtEl>
                                          </p:cBhvr>
                                        </p:animEffect>
                                      </p:childTnLst>
                                    </p:cTn>
                                  </p:par>
                                  <p:par>
                                    <p:cTn id="68" presetID="53" presetClass="entr" presetSubtype="16" fill="hold" nodeType="withEffect">
                                      <p:stCondLst>
                                        <p:cond delay="5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500" fill="hold"/>
                                            <p:tgtEl>
                                              <p:spTgt spid="25"/>
                                            </p:tgtEl>
                                            <p:attrNameLst>
                                              <p:attrName>ppt_w</p:attrName>
                                            </p:attrNameLst>
                                          </p:cBhvr>
                                          <p:tavLst>
                                            <p:tav tm="0">
                                              <p:val>
                                                <p:fltVal val="0"/>
                                              </p:val>
                                            </p:tav>
                                            <p:tav tm="100000">
                                              <p:val>
                                                <p:strVal val="#ppt_w"/>
                                              </p:val>
                                            </p:tav>
                                          </p:tavLst>
                                        </p:anim>
                                        <p:anim calcmode="lin" valueType="num">
                                          <p:cBhvr>
                                            <p:cTn id="71" dur="500" fill="hold"/>
                                            <p:tgtEl>
                                              <p:spTgt spid="25"/>
                                            </p:tgtEl>
                                            <p:attrNameLst>
                                              <p:attrName>ppt_h</p:attrName>
                                            </p:attrNameLst>
                                          </p:cBhvr>
                                          <p:tavLst>
                                            <p:tav tm="0">
                                              <p:val>
                                                <p:fltVal val="0"/>
                                              </p:val>
                                            </p:tav>
                                            <p:tav tm="100000">
                                              <p:val>
                                                <p:strVal val="#ppt_h"/>
                                              </p:val>
                                            </p:tav>
                                          </p:tavLst>
                                        </p:anim>
                                        <p:animEffect transition="in" filter="fade">
                                          <p:cBhvr>
                                            <p:cTn id="72" dur="500"/>
                                            <p:tgtEl>
                                              <p:spTgt spid="25"/>
                                            </p:tgtEl>
                                          </p:cBhvr>
                                        </p:animEffect>
                                      </p:childTnLst>
                                    </p:cTn>
                                  </p:par>
                                </p:childTnLst>
                              </p:cTn>
                            </p:par>
                            <p:par>
                              <p:cTn id="73" fill="hold">
                                <p:stCondLst>
                                  <p:cond delay="7250"/>
                                </p:stCondLst>
                                <p:childTnLst>
                                  <p:par>
                                    <p:cTn id="74" presetID="2" presetClass="entr" presetSubtype="4" fill="hold" nodeType="after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additive="base">
                                            <p:cTn id="76" dur="750" fill="hold"/>
                                            <p:tgtEl>
                                              <p:spTgt spid="4"/>
                                            </p:tgtEl>
                                            <p:attrNameLst>
                                              <p:attrName>ppt_x</p:attrName>
                                            </p:attrNameLst>
                                          </p:cBhvr>
                                          <p:tavLst>
                                            <p:tav tm="0">
                                              <p:val>
                                                <p:strVal val="#ppt_x"/>
                                              </p:val>
                                            </p:tav>
                                            <p:tav tm="100000">
                                              <p:val>
                                                <p:strVal val="#ppt_x"/>
                                              </p:val>
                                            </p:tav>
                                          </p:tavLst>
                                        </p:anim>
                                        <p:anim calcmode="lin" valueType="num">
                                          <p:cBhvr additive="base">
                                            <p:cTn id="77" dur="750" fill="hold"/>
                                            <p:tgtEl>
                                              <p:spTgt spid="4"/>
                                            </p:tgtEl>
                                            <p:attrNameLst>
                                              <p:attrName>ppt_y</p:attrName>
                                            </p:attrNameLst>
                                          </p:cBhvr>
                                          <p:tavLst>
                                            <p:tav tm="0">
                                              <p:val>
                                                <p:strVal val="1+#ppt_h/2"/>
                                              </p:val>
                                            </p:tav>
                                            <p:tav tm="100000">
                                              <p:val>
                                                <p:strVal val="#ppt_y"/>
                                              </p:val>
                                            </p:tav>
                                          </p:tavLst>
                                        </p:anim>
                                      </p:childTnLst>
                                    </p:cTn>
                                  </p:par>
                                </p:childTnLst>
                              </p:cTn>
                            </p:par>
                            <p:par>
                              <p:cTn id="78" fill="hold">
                                <p:stCondLst>
                                  <p:cond delay="8000"/>
                                </p:stCondLst>
                                <p:childTnLst>
                                  <p:par>
                                    <p:cTn id="79" presetID="2" presetClass="entr" presetSubtype="4"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additive="base">
                                            <p:cTn id="81" dur="750" fill="hold"/>
                                            <p:tgtEl>
                                              <p:spTgt spid="7"/>
                                            </p:tgtEl>
                                            <p:attrNameLst>
                                              <p:attrName>ppt_x</p:attrName>
                                            </p:attrNameLst>
                                          </p:cBhvr>
                                          <p:tavLst>
                                            <p:tav tm="0">
                                              <p:val>
                                                <p:strVal val="#ppt_x"/>
                                              </p:val>
                                            </p:tav>
                                            <p:tav tm="100000">
                                              <p:val>
                                                <p:strVal val="#ppt_x"/>
                                              </p:val>
                                            </p:tav>
                                          </p:tavLst>
                                        </p:anim>
                                        <p:anim calcmode="lin" valueType="num">
                                          <p:cBhvr additive="base">
                                            <p:cTn id="82" dur="7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8" grpId="0" animBg="1"/>
          <p:bldP spid="32"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87A6-DD9F-586B-6323-8F34B0B8838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DA9C58-199F-6B30-C636-FCA6B904C2B3}"/>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2DFB1F41-2A5E-CB23-F3BA-D23F335228C5}"/>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6D0DF34B-6F9C-95BC-90B2-4E36FB6FD3DA}"/>
              </a:ext>
            </a:extLst>
          </p:cNvPr>
          <p:cNvSpPr txBox="1">
            <a:spLocks/>
          </p:cNvSpPr>
          <p:nvPr/>
        </p:nvSpPr>
        <p:spPr>
          <a:xfrm>
            <a:off x="3505198" y="-22112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7DE20CBE-7726-258E-0D47-80BC82E510B4}"/>
              </a:ext>
            </a:extLst>
          </p:cNvPr>
          <p:cNvCxnSpPr>
            <a:cxnSpLocks/>
          </p:cNvCxnSpPr>
          <p:nvPr/>
        </p:nvCxnSpPr>
        <p:spPr>
          <a:xfrm>
            <a:off x="7086600" y="5715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64C6BB59-9470-514E-1AAC-1578632F708C}"/>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8627D6D3-C02B-AC9B-0D57-F6188E8AFF77}"/>
              </a:ext>
            </a:extLst>
          </p:cNvPr>
          <p:cNvSpPr txBox="1"/>
          <p:nvPr/>
        </p:nvSpPr>
        <p:spPr>
          <a:xfrm>
            <a:off x="381000" y="4686300"/>
            <a:ext cx="17526000" cy="988989"/>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fontAlgn="base">
              <a:spcAft>
                <a:spcPts val="900"/>
              </a:spcAft>
              <a:buFont typeface="Arial" panose="020B0604020202020204" pitchFamily="34" charset="0"/>
              <a:buChar char="•"/>
            </a:pP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028D472E-A08F-B71F-3289-84603F299B92}"/>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BA28CB81-AAB7-2AE3-D97D-47DCECABAE26}"/>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92A2D0A0-DB37-6A3B-C51B-EDC390BBE7DB}"/>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5F40421B-4978-BDFC-DD87-B1F048549A99}"/>
              </a:ext>
            </a:extLst>
          </p:cNvPr>
          <p:cNvSpPr txBox="1"/>
          <p:nvPr/>
        </p:nvSpPr>
        <p:spPr>
          <a:xfrm>
            <a:off x="9867900" y="5928995"/>
            <a:ext cx="838198"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7830904B-BEA2-53C2-81AE-D1106EB6B408}"/>
              </a:ext>
            </a:extLst>
          </p:cNvPr>
          <p:cNvSpPr txBox="1"/>
          <p:nvPr/>
        </p:nvSpPr>
        <p:spPr>
          <a:xfrm>
            <a:off x="304800" y="571500"/>
            <a:ext cx="6477000" cy="523220"/>
          </a:xfrm>
          <a:prstGeom prst="rect">
            <a:avLst/>
          </a:prstGeom>
          <a:noFill/>
        </p:spPr>
        <p:txBody>
          <a:bodyPr wrap="square" rtlCol="0">
            <a:spAutoFit/>
          </a:bodyPr>
          <a:lstStyle/>
          <a:p>
            <a:r>
              <a:rPr lang="en-US" sz="2800" dirty="0">
                <a:highlight>
                  <a:srgbClr val="C0C0C0"/>
                </a:highlight>
              </a:rPr>
              <a:t>Conclusion &amp; recommendation </a:t>
            </a:r>
          </a:p>
        </p:txBody>
      </p:sp>
      <p:sp>
        <p:nvSpPr>
          <p:cNvPr id="5" name="TextBox 4">
            <a:extLst>
              <a:ext uri="{FF2B5EF4-FFF2-40B4-BE49-F238E27FC236}">
                <a16:creationId xmlns:a16="http://schemas.microsoft.com/office/drawing/2014/main" id="{93DA0C33-C07F-D674-6305-B944A28E507B}"/>
              </a:ext>
            </a:extLst>
          </p:cNvPr>
          <p:cNvSpPr txBox="1"/>
          <p:nvPr/>
        </p:nvSpPr>
        <p:spPr>
          <a:xfrm>
            <a:off x="0" y="952500"/>
            <a:ext cx="17907000" cy="11257441"/>
          </a:xfrm>
          <a:prstGeom prst="rect">
            <a:avLst/>
          </a:prstGeom>
          <a:noFill/>
        </p:spPr>
        <p:txBody>
          <a:bodyPr wrap="square" rtlCol="0">
            <a:spAutoFit/>
          </a:bodyPr>
          <a:lstStyle/>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1. Focus on High-Selling States for Immediate Gains: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Arial" panose="020B0604020202020204" pitchFamily="34" charset="0"/>
              </a:rPr>
              <a:t>these states should remain the primary focus for marketing and sales efforts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kern="100" dirty="0">
                <a:effectLst/>
                <a:latin typeface="Calibri" panose="020F0502020204030204" pitchFamily="34" charset="0"/>
                <a:ea typeface="Calibri" panose="020F0502020204030204" pitchFamily="34" charset="0"/>
                <a:cs typeface="Arial" panose="020B0604020202020204" pitchFamily="34" charset="0"/>
              </a:rPr>
              <a:t>These states have larger populations and urban centers, leading to more potential customers.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is the highest-selling category, and these states likely have a high demand for tech products due to their urban populations, businesses, and consumers with high income</a:t>
            </a: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in high-selling states: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Targeted Digital Marketing:</a:t>
            </a:r>
            <a:r>
              <a:rPr lang="en-US" sz="1600" kern="100" dirty="0">
                <a:effectLst/>
                <a:latin typeface="Calibri" panose="020F0502020204030204" pitchFamily="34" charset="0"/>
                <a:ea typeface="Calibri" panose="020F0502020204030204" pitchFamily="34" charset="0"/>
                <a:cs typeface="Arial" panose="020B0604020202020204" pitchFamily="34" charset="0"/>
              </a:rPr>
              <a:t> digital marketing campaigns (Google Ads, Facebook Ads, Instagram, etc.) for </a:t>
            </a:r>
            <a:r>
              <a:rPr lang="en-US" sz="1600" b="1" kern="100" dirty="0">
                <a:effectLst/>
                <a:latin typeface="Calibri" panose="020F0502020204030204" pitchFamily="34" charset="0"/>
                <a:ea typeface="Calibri" panose="020F0502020204030204" pitchFamily="34" charset="0"/>
                <a:cs typeface="Arial" panose="020B0604020202020204" pitchFamily="34" charset="0"/>
              </a:rPr>
              <a:t>technology products and high revenue furniture products</a:t>
            </a:r>
            <a:r>
              <a:rPr lang="en-US" sz="1600" kern="100" dirty="0">
                <a:effectLst/>
                <a:latin typeface="Calibri" panose="020F0502020204030204" pitchFamily="34" charset="0"/>
                <a:ea typeface="Calibri" panose="020F0502020204030204" pitchFamily="34" charset="0"/>
                <a:cs typeface="Arial" panose="020B0604020202020204" pitchFamily="34" charset="0"/>
              </a:rPr>
              <a:t>, especially in large cities in these states.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Optimize Inventory for 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Ensure a large, diverse inventory of tech products, as this category is driving most of the sales.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latin typeface="Calibri" panose="020F0502020204030204" pitchFamily="34" charset="0"/>
                <a:cs typeface="Arial" panose="020B0604020202020204" pitchFamily="34" charset="0"/>
              </a:rPr>
              <a:t>Cross marketing </a:t>
            </a:r>
            <a:r>
              <a:rPr lang="en-US" sz="1600" kern="100" dirty="0">
                <a:latin typeface="Calibri" panose="020F0502020204030204" pitchFamily="34" charset="0"/>
                <a:ea typeface="Calibri" panose="020F0502020204030204" pitchFamily="34" charset="0"/>
                <a:cs typeface="Arial" panose="020B0604020202020204" pitchFamily="34" charset="0"/>
              </a:rPr>
              <a:t>: use the large number of customers ordering office supplies to market for technology products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2. Optimize for Office Supplies Sales: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Even though </a:t>
            </a:r>
            <a:r>
              <a:rPr lang="en-US" sz="1600" b="1" kern="100" dirty="0">
                <a:effectLst/>
                <a:latin typeface="Calibri" panose="020F0502020204030204" pitchFamily="34" charset="0"/>
                <a:ea typeface="Calibri" panose="020F0502020204030204" pitchFamily="34" charset="0"/>
                <a:cs typeface="Arial" panose="020B0604020202020204" pitchFamily="34" charset="0"/>
              </a:rPr>
              <a:t>Office Supplies</a:t>
            </a:r>
            <a:r>
              <a:rPr lang="en-US" sz="1600" kern="100" dirty="0">
                <a:effectLst/>
                <a:latin typeface="Calibri" panose="020F0502020204030204" pitchFamily="34" charset="0"/>
                <a:ea typeface="Calibri" panose="020F0502020204030204" pitchFamily="34" charset="0"/>
                <a:cs typeface="Arial" panose="020B0604020202020204" pitchFamily="34" charset="0"/>
              </a:rPr>
              <a:t> generates a lot of orders, the revenue is low. This indicates that while there are lots of small-ticket purchases, they're not driving significant profits. This could be due to either lower prices or lower-margin items in the category.</a:t>
            </a: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What to do for Office Supplies: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Bundle with 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Offer office supply bundles with technology products, such as papers  or accessories with </a:t>
            </a:r>
            <a:r>
              <a:rPr lang="en-US" sz="1600" kern="100" dirty="0">
                <a:latin typeface="Calibri" panose="020F0502020204030204" pitchFamily="34" charset="0"/>
                <a:ea typeface="Calibri" panose="020F0502020204030204" pitchFamily="34" charset="0"/>
                <a:cs typeface="Arial" panose="020B0604020202020204" pitchFamily="34" charset="0"/>
              </a:rPr>
              <a:t>printers</a:t>
            </a:r>
            <a:r>
              <a:rPr lang="en-US" sz="1600" kern="100" dirty="0">
                <a:effectLst/>
                <a:latin typeface="Calibri" panose="020F0502020204030204" pitchFamily="34" charset="0"/>
                <a:ea typeface="Calibri" panose="020F0502020204030204" pitchFamily="34" charset="0"/>
                <a:cs typeface="Arial" panose="020B0604020202020204" pitchFamily="34" charset="0"/>
              </a:rPr>
              <a:t>. This will increase the average order value.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Special Deals and Discounts:</a:t>
            </a:r>
            <a:r>
              <a:rPr lang="en-US" sz="1600" kern="100" dirty="0">
                <a:effectLst/>
                <a:latin typeface="Calibri" panose="020F0502020204030204" pitchFamily="34" charset="0"/>
                <a:ea typeface="Calibri" panose="020F0502020204030204" pitchFamily="34" charset="0"/>
                <a:cs typeface="Arial" panose="020B0604020202020204" pitchFamily="34" charset="0"/>
              </a:rPr>
              <a:t> Implement bulk discounts or promotional offers targeting businesses or home offices, particularly in high-selling states</a:t>
            </a:r>
            <a:r>
              <a:rPr lang="en-US" sz="1600" kern="100" dirty="0">
                <a:latin typeface="Calibri" panose="020F0502020204030204" pitchFamily="34" charset="0"/>
                <a:ea typeface="Calibri" panose="020F0502020204030204" pitchFamily="34" charset="0"/>
                <a:cs typeface="Arial" panose="020B0604020202020204" pitchFamily="34" charset="0"/>
              </a:rPr>
              <a:t>.</a:t>
            </a: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3. Evaluating Low-Selling States:</a:t>
            </a:r>
            <a:r>
              <a:rPr lang="en-US" sz="1600" b="1" kern="100" dirty="0">
                <a:latin typeface="Calibri" panose="020F0502020204030204" pitchFamily="34" charset="0"/>
                <a:ea typeface="Calibri" panose="020F0502020204030204" pitchFamily="34" charset="0"/>
                <a:cs typeface="Arial" panose="020B0604020202020204" pitchFamily="34" charset="0"/>
              </a:rPr>
              <a:t> </a:t>
            </a:r>
            <a:r>
              <a:rPr lang="en-US" sz="1600" kern="100" dirty="0">
                <a:effectLst/>
                <a:latin typeface="Calibri" panose="020F0502020204030204" pitchFamily="34" charset="0"/>
                <a:ea typeface="Calibri" panose="020F0502020204030204" pitchFamily="34" charset="0"/>
                <a:cs typeface="Arial" panose="020B0604020202020204" pitchFamily="34" charset="0"/>
              </a:rPr>
              <a:t>States of low sales  may be tempting to be targeted to increase sales, these areas may have limited growth potential due to factors like</a:t>
            </a:r>
            <a:r>
              <a:rPr lang="en-US" sz="1600" kern="100" dirty="0">
                <a:latin typeface="Calibri" panose="020F0502020204030204" pitchFamily="34" charset="0"/>
                <a:ea typeface="Calibri" panose="020F0502020204030204" pitchFamily="34" charset="0"/>
                <a:cs typeface="Arial" panose="020B0604020202020204" pitchFamily="34" charset="0"/>
              </a:rPr>
              <a:t> </a:t>
            </a:r>
            <a:r>
              <a:rPr lang="en-US" sz="1600" kern="100" dirty="0">
                <a:latin typeface="Calibri" panose="020F0502020204030204" pitchFamily="34" charset="0"/>
                <a:cs typeface="Arial" panose="020B0604020202020204" pitchFamily="34" charset="0"/>
              </a:rPr>
              <a:t>Lower population density ,smaller</a:t>
            </a:r>
            <a:r>
              <a:rPr lang="en-US" sz="1600" b="1" kern="100" dirty="0">
                <a:effectLst/>
                <a:latin typeface="Calibri" panose="020F0502020204030204" pitchFamily="34" charset="0"/>
                <a:ea typeface="Calibri" panose="020F0502020204030204" pitchFamily="34" charset="0"/>
                <a:cs typeface="Arial" panose="020B0604020202020204" pitchFamily="34" charset="0"/>
              </a:rPr>
              <a:t>  </a:t>
            </a:r>
            <a:r>
              <a:rPr lang="en-US" sz="1600" kern="100" dirty="0">
                <a:latin typeface="Calibri" panose="020F0502020204030204" pitchFamily="34" charset="0"/>
                <a:cs typeface="Arial" panose="020B0604020202020204" pitchFamily="34" charset="0"/>
              </a:rPr>
              <a:t>markets ,    	Lower demand for technology products  so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Gradual Expansion:</a:t>
            </a:r>
            <a:r>
              <a:rPr lang="en-US" sz="1600" kern="100" dirty="0">
                <a:effectLst/>
                <a:latin typeface="Calibri" panose="020F0502020204030204" pitchFamily="34" charset="0"/>
                <a:ea typeface="Calibri" panose="020F0502020204030204" pitchFamily="34" charset="0"/>
                <a:cs typeface="Arial" panose="020B0604020202020204" pitchFamily="34" charset="0"/>
              </a:rPr>
              <a:t> Rather than investing heavily right away, consider a </a:t>
            </a:r>
            <a:r>
              <a:rPr lang="en-US" sz="1600" b="1" kern="100" dirty="0">
                <a:effectLst/>
                <a:latin typeface="Calibri" panose="020F0502020204030204" pitchFamily="34" charset="0"/>
                <a:ea typeface="Calibri" panose="020F0502020204030204" pitchFamily="34" charset="0"/>
                <a:cs typeface="Arial" panose="020B0604020202020204" pitchFamily="34" charset="0"/>
              </a:rPr>
              <a:t>gradual marketing effort</a:t>
            </a:r>
            <a:r>
              <a:rPr lang="en-US" sz="1600" kern="100" dirty="0">
                <a:effectLst/>
                <a:latin typeface="Calibri" panose="020F0502020204030204" pitchFamily="34" charset="0"/>
                <a:ea typeface="Calibri" panose="020F0502020204030204" pitchFamily="34" charset="0"/>
                <a:cs typeface="Arial" panose="020B0604020202020204" pitchFamily="34" charset="0"/>
              </a:rPr>
              <a:t> in these states. Perhaps launch more localized ads and promotions targeted at small business owners or consumers </a:t>
            </a:r>
          </a:p>
          <a:p>
            <a:pPr marL="34290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Regional Offers and Promotions:</a:t>
            </a:r>
            <a:r>
              <a:rPr lang="en-US" sz="1600" kern="100" dirty="0">
                <a:effectLst/>
                <a:latin typeface="Calibri" panose="020F0502020204030204" pitchFamily="34" charset="0"/>
                <a:ea typeface="Calibri" panose="020F0502020204030204" pitchFamily="34" charset="0"/>
                <a:cs typeface="Arial" panose="020B0604020202020204" pitchFamily="34" charset="0"/>
              </a:rPr>
              <a:t> Provide incentives for customers in these areas (e.g., free shipping or special deals on bulk office supplies for businesses).</a:t>
            </a:r>
            <a:r>
              <a:rPr lang="en-US" sz="1600" b="1" kern="100" dirty="0">
                <a:effectLst/>
                <a:latin typeface="Calibri" panose="020F0502020204030204" pitchFamily="34" charset="0"/>
                <a:ea typeface="Calibri" panose="020F0502020204030204" pitchFamily="34" charset="0"/>
                <a:cs typeface="Arial" panose="020B0604020202020204" pitchFamily="34" charset="0"/>
              </a:rPr>
              <a:t> However, avoid over-investing</a:t>
            </a:r>
            <a:r>
              <a:rPr lang="en-US" sz="1600" kern="100" dirty="0">
                <a:effectLst/>
                <a:latin typeface="Calibri" panose="020F0502020204030204" pitchFamily="34" charset="0"/>
                <a:ea typeface="Calibri" panose="020F0502020204030204" pitchFamily="34" charset="0"/>
                <a:cs typeface="Arial" panose="020B0604020202020204" pitchFamily="34" charset="0"/>
              </a:rPr>
              <a:t> in these states unless see a clear trend of demand building. A focus on low-selling states without a substantial return could result in wasted resources.</a:t>
            </a:r>
          </a:p>
          <a:p>
            <a:pPr marL="285750" indent="-285750">
              <a:lnSpc>
                <a:spcPct val="115000"/>
              </a:lnSpc>
              <a:spcAft>
                <a:spcPts val="800"/>
              </a:spcAft>
              <a:buSzPts val="1000"/>
              <a:buFont typeface="Wingdings" panose="05000000000000000000" pitchFamily="2" charset="2"/>
              <a:buChar char="q"/>
              <a:tabLst>
                <a:tab pos="457200" algn="l"/>
              </a:tabLst>
            </a:pPr>
            <a:r>
              <a:rPr lang="en-US" sz="1600" b="1" kern="100" dirty="0">
                <a:latin typeface="Calibri" panose="020F0502020204030204" pitchFamily="34" charset="0"/>
                <a:cs typeface="Arial" panose="020B0604020202020204" pitchFamily="34" charset="0"/>
              </a:rPr>
              <a:t>Summarizing previous points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Focus Resources in High-Selling States (California, Texas, etc.)</a:t>
            </a:r>
            <a:r>
              <a:rPr lang="en-US" sz="1600" kern="100" dirty="0">
                <a:effectLst/>
                <a:latin typeface="Calibri" panose="020F0502020204030204" pitchFamily="34" charset="0"/>
                <a:ea typeface="Calibri" panose="020F0502020204030204" pitchFamily="34" charset="0"/>
                <a:cs typeface="Arial" panose="020B0604020202020204" pitchFamily="34" charset="0"/>
              </a:rPr>
              <a:t> for a more immediate return. Concentrate marketing, inventory, and promotions in these areas where sales are already strong.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Incorporate Regional Promotions</a:t>
            </a:r>
            <a:r>
              <a:rPr lang="en-US" sz="1600" kern="100" dirty="0">
                <a:effectLst/>
                <a:latin typeface="Calibri" panose="020F0502020204030204" pitchFamily="34" charset="0"/>
                <a:ea typeface="Calibri" panose="020F0502020204030204" pitchFamily="34" charset="0"/>
                <a:cs typeface="Arial" panose="020B0604020202020204" pitchFamily="34" charset="0"/>
              </a:rPr>
              <a:t> for low-selling states, but keep the investment limited. Test the environment with specific campaigns tailored to local needs, such as office supplies or tech discounts for businesses in these regions.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Product Diversification</a:t>
            </a:r>
            <a:r>
              <a:rPr lang="en-US" sz="1600" kern="100" dirty="0">
                <a:effectLst/>
                <a:latin typeface="Calibri" panose="020F0502020204030204" pitchFamily="34" charset="0"/>
                <a:ea typeface="Calibri" panose="020F0502020204030204" pitchFamily="34" charset="0"/>
                <a:cs typeface="Arial" panose="020B0604020202020204" pitchFamily="34" charset="0"/>
              </a:rPr>
              <a:t>: Continue leveraging </a:t>
            </a:r>
            <a:r>
              <a:rPr lang="en-US" sz="1600" b="1" kern="100" dirty="0">
                <a:effectLst/>
                <a:latin typeface="Calibri" panose="020F0502020204030204" pitchFamily="34" charset="0"/>
                <a:ea typeface="Calibri" panose="020F0502020204030204" pitchFamily="34" charset="0"/>
                <a:cs typeface="Arial" panose="020B0604020202020204" pitchFamily="34" charset="0"/>
              </a:rPr>
              <a:t>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as core category but consider diversifying </a:t>
            </a:r>
            <a:r>
              <a:rPr lang="en-US" sz="1600" b="1" kern="100" dirty="0">
                <a:effectLst/>
                <a:latin typeface="Calibri" panose="020F0502020204030204" pitchFamily="34" charset="0"/>
                <a:ea typeface="Calibri" panose="020F0502020204030204" pitchFamily="34" charset="0"/>
                <a:cs typeface="Arial" panose="020B0604020202020204" pitchFamily="34" charset="0"/>
              </a:rPr>
              <a:t>Office Supplies</a:t>
            </a:r>
            <a:r>
              <a:rPr lang="en-US" sz="1600" kern="100" dirty="0">
                <a:effectLst/>
                <a:latin typeface="Calibri" panose="020F0502020204030204" pitchFamily="34" charset="0"/>
                <a:ea typeface="Calibri" panose="020F0502020204030204" pitchFamily="34" charset="0"/>
                <a:cs typeface="Arial" panose="020B0604020202020204" pitchFamily="34" charset="0"/>
              </a:rPr>
              <a:t> by offering premium options, exclusive items, or bundles to increase the sales value per transaction.</a:t>
            </a:r>
          </a:p>
          <a:p>
            <a:pPr marL="342900" indent="-342900">
              <a:lnSpc>
                <a:spcPct val="115000"/>
              </a:lnSpc>
              <a:spcAft>
                <a:spcPts val="800"/>
              </a:spcAft>
              <a:buSzPts val="1000"/>
              <a:buFont typeface="Symbol" panose="05050102010706020507" pitchFamily="18" charset="2"/>
              <a:buChar char=""/>
              <a:tabLst>
                <a:tab pos="457200" algn="l"/>
              </a:tabLs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buNone/>
            </a:pPr>
            <a:r>
              <a:rPr lang="en-US" dirty="0"/>
              <a:t>`</a:t>
            </a:r>
          </a:p>
        </p:txBody>
      </p:sp>
    </p:spTree>
    <p:extLst>
      <p:ext uri="{BB962C8B-B14F-4D97-AF65-F5344CB8AC3E}">
        <p14:creationId xmlns:p14="http://schemas.microsoft.com/office/powerpoint/2010/main" val="3392484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F0D3-D984-DCEE-D428-9E15797C0628}"/>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E2CF5694-9A0F-A5C5-908A-554C75E7A5C4}"/>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8D9814BA-9F4B-C41A-3754-463DF039149F}"/>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CE989785-0927-B954-2C95-51664197E3CC}"/>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F8090067-A32F-CCEC-2C2C-EE9915E59EAA}"/>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9511A0AB-0AA4-8B42-479A-2F8252EA4EC5}"/>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6340ABF8-3AB7-0777-8FCF-99994AE34285}"/>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6C762469-B57D-3834-857C-C19B0D1626B4}"/>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0921620B-E038-FBED-B803-21B106C8E185}"/>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57E6430C-559E-D5BB-E482-B88673F11335}"/>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49" name="TextBox 48">
            <a:extLst>
              <a:ext uri="{FF2B5EF4-FFF2-40B4-BE49-F238E27FC236}">
                <a16:creationId xmlns:a16="http://schemas.microsoft.com/office/drawing/2014/main" id="{28E3254C-AFFD-18C7-A443-7AAA7614CCA2}"/>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Dashboard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454277CB-8197-B038-85E4-2D44347EBFC6}"/>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06</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37734714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12D7E-BBEF-388A-A133-D2ADE1AE16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E48EC03-CB6C-D08B-847F-65ECD6F3C5E5}"/>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91AB5170-6C3B-1F99-0B28-20BB5FC6A5E8}"/>
              </a:ext>
            </a:extLst>
          </p:cNvPr>
          <p:cNvSpPr/>
          <p:nvPr/>
        </p:nvSpPr>
        <p:spPr>
          <a:xfrm>
            <a:off x="-38084" y="194063"/>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DF477C07-C9A9-34CA-DC88-4B5DDDF57337}"/>
              </a:ext>
            </a:extLst>
          </p:cNvPr>
          <p:cNvSpPr/>
          <p:nvPr/>
        </p:nvSpPr>
        <p:spPr>
          <a:xfrm>
            <a:off x="304800" y="229204"/>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8E195417-33EA-4946-AD59-DCD8802740B0}"/>
              </a:ext>
            </a:extLst>
          </p:cNvPr>
          <p:cNvSpPr txBox="1"/>
          <p:nvPr/>
        </p:nvSpPr>
        <p:spPr>
          <a:xfrm>
            <a:off x="-1676400" y="239783"/>
            <a:ext cx="11756934" cy="3030638"/>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pPr algn="ctr"/>
            <a:r>
              <a:rPr lang="en-GB" altLang="zh-CN" sz="3000" dirty="0">
                <a:sym typeface="Arial"/>
              </a:rPr>
              <a:t>Dashboard By </a:t>
            </a:r>
            <a:r>
              <a:rPr lang="en-US" altLang="zh-CN" sz="3000" dirty="0">
                <a:sym typeface="+mn-lt"/>
              </a:rPr>
              <a:t>Mahmoud Mohamed Akl</a:t>
            </a:r>
            <a:endParaRPr lang="zh-CN" altLang="en-US" sz="3000" dirty="0">
              <a:sym typeface="+mn-lt"/>
            </a:endParaRPr>
          </a:p>
          <a:p>
            <a:pPr algn="ctr"/>
            <a:endParaRPr lang="zh-CN" altLang="en-US" sz="3000" dirty="0">
              <a:sym typeface="+mn-lt"/>
            </a:endParaRPr>
          </a:p>
          <a:p>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7" name="Picture 6" descr="A graph with multiple colored bars&#10;&#10;AI-generated content may be incorrect.">
            <a:extLst>
              <a:ext uri="{FF2B5EF4-FFF2-40B4-BE49-F238E27FC236}">
                <a16:creationId xmlns:a16="http://schemas.microsoft.com/office/drawing/2014/main" id="{B46C8C80-7F62-3FCD-41C1-D95C8A529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401" y="1237751"/>
            <a:ext cx="8953516" cy="3786148"/>
          </a:xfrm>
          <a:prstGeom prst="rect">
            <a:avLst/>
          </a:prstGeom>
        </p:spPr>
      </p:pic>
      <p:pic>
        <p:nvPicPr>
          <p:cNvPr id="9" name="Picture 8" descr="A graph with colorful bars&#10;&#10;AI-generated content may be incorrect.">
            <a:extLst>
              <a:ext uri="{FF2B5EF4-FFF2-40B4-BE49-F238E27FC236}">
                <a16:creationId xmlns:a16="http://schemas.microsoft.com/office/drawing/2014/main" id="{47E7B319-BFE7-D12F-25CC-2834FA892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84" y="1271190"/>
            <a:ext cx="9257228" cy="3786149"/>
          </a:xfrm>
          <a:prstGeom prst="rect">
            <a:avLst/>
          </a:prstGeom>
        </p:spPr>
      </p:pic>
      <p:pic>
        <p:nvPicPr>
          <p:cNvPr id="8" name="Picture 7" descr="A graph of different colored squares&#10;&#10;AI-generated content may be incorrect.">
            <a:extLst>
              <a:ext uri="{FF2B5EF4-FFF2-40B4-BE49-F238E27FC236}">
                <a16:creationId xmlns:a16="http://schemas.microsoft.com/office/drawing/2014/main" id="{519B582E-C522-1E93-9FB5-DB000A4119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5016908"/>
            <a:ext cx="8953516" cy="5277083"/>
          </a:xfrm>
          <a:prstGeom prst="rect">
            <a:avLst/>
          </a:prstGeom>
        </p:spPr>
      </p:pic>
      <p:sp>
        <p:nvSpPr>
          <p:cNvPr id="10" name="TextBox 9">
            <a:extLst>
              <a:ext uri="{FF2B5EF4-FFF2-40B4-BE49-F238E27FC236}">
                <a16:creationId xmlns:a16="http://schemas.microsoft.com/office/drawing/2014/main" id="{D0FAA042-EAFE-EF76-5849-28FAD727669A}"/>
              </a:ext>
            </a:extLst>
          </p:cNvPr>
          <p:cNvSpPr txBox="1"/>
          <p:nvPr/>
        </p:nvSpPr>
        <p:spPr>
          <a:xfrm>
            <a:off x="22844" y="5192168"/>
            <a:ext cx="12572998" cy="461665"/>
          </a:xfrm>
          <a:prstGeom prst="rect">
            <a:avLst/>
          </a:prstGeom>
          <a:noFill/>
        </p:spPr>
        <p:txBody>
          <a:bodyPr wrap="square" rtlCol="0">
            <a:spAutoFit/>
          </a:bodyPr>
          <a:lstStyle/>
          <a:p>
            <a:pPr algn="l" fontAlgn="base">
              <a:spcAft>
                <a:spcPts val="900"/>
              </a:spcAft>
            </a:pPr>
            <a:endParaRPr lang="en-US" sz="2400" b="0" i="0" dirty="0">
              <a:solidFill>
                <a:srgbClr val="3C4043"/>
              </a:solidFill>
              <a:effectLst/>
              <a:latin typeface="Inter"/>
            </a:endParaRPr>
          </a:p>
        </p:txBody>
      </p:sp>
      <p:sp>
        <p:nvSpPr>
          <p:cNvPr id="12" name="TextBox 11">
            <a:extLst>
              <a:ext uri="{FF2B5EF4-FFF2-40B4-BE49-F238E27FC236}">
                <a16:creationId xmlns:a16="http://schemas.microsoft.com/office/drawing/2014/main" id="{DCC6B3F2-0DFD-5CD0-D208-FBA99BC3B9FE}"/>
              </a:ext>
            </a:extLst>
          </p:cNvPr>
          <p:cNvSpPr txBox="1"/>
          <p:nvPr/>
        </p:nvSpPr>
        <p:spPr>
          <a:xfrm>
            <a:off x="-22843" y="5208967"/>
            <a:ext cx="9319243" cy="5453031"/>
          </a:xfrm>
          <a:prstGeom prst="rect">
            <a:avLst/>
          </a:prstGeom>
          <a:noFill/>
        </p:spPr>
        <p:txBody>
          <a:bodyPr wrap="square" rtlCol="0">
            <a:spAutoFit/>
          </a:bodyPr>
          <a:lstStyle/>
          <a:p>
            <a:pPr marR="0">
              <a:lnSpc>
                <a:spcPct val="115000"/>
              </a:lnSpc>
              <a:spcAft>
                <a:spcPts val="800"/>
              </a:spcAft>
            </a:pPr>
            <a:r>
              <a:rPr lang="en-GB" sz="2400" b="1" kern="100">
                <a:latin typeface="Calibri" panose="020F0502020204030204" pitchFamily="34" charset="0"/>
                <a:cs typeface="Arial" panose="020B0604020202020204" pitchFamily="34" charset="0"/>
              </a:rPr>
              <a:t>Furniture Category Insights</a:t>
            </a:r>
            <a:endParaRPr lang="en-GB" sz="2400" b="1" kern="100" dirty="0">
              <a:latin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r>
              <a:rPr lang="en-GB" kern="100" dirty="0">
                <a:latin typeface="Calibri" panose="020F0502020204030204" pitchFamily="34" charset="0"/>
                <a:cs typeface="Arial" panose="020B0604020202020204" pitchFamily="34" charset="0"/>
              </a:rPr>
              <a:t>Reviewing Pricing Of Furnishings and compare it to competitors</a:t>
            </a:r>
          </a:p>
          <a:p>
            <a:pPr marL="342900" marR="0" indent="-342900">
              <a:lnSpc>
                <a:spcPct val="115000"/>
              </a:lnSpc>
              <a:spcAft>
                <a:spcPts val="800"/>
              </a:spcAft>
              <a:buFont typeface="Arial" panose="020B0604020202020204" pitchFamily="34" charset="0"/>
              <a:buChar char="•"/>
            </a:pPr>
            <a:r>
              <a:rPr lang="en-GB" kern="100" dirty="0">
                <a:latin typeface="Calibri" panose="020F0502020204030204" pitchFamily="34" charset="0"/>
                <a:cs typeface="Arial" panose="020B0604020202020204" pitchFamily="34" charset="0"/>
              </a:rPr>
              <a:t>Make focused </a:t>
            </a:r>
            <a:r>
              <a:rPr lang="en-GB" b="0" i="0" dirty="0">
                <a:effectLst/>
                <a:latin typeface="D-DINExp"/>
              </a:rPr>
              <a:t>campaigns on cross selling tables with chairs and offer discounts</a:t>
            </a:r>
          </a:p>
          <a:p>
            <a:pPr marL="342900" marR="0" indent="-342900">
              <a:lnSpc>
                <a:spcPct val="115000"/>
              </a:lnSpc>
              <a:spcAft>
                <a:spcPts val="800"/>
              </a:spcAft>
              <a:buFont typeface="Arial" panose="020B0604020202020204" pitchFamily="34" charset="0"/>
              <a:buChar char="•"/>
            </a:pPr>
            <a:r>
              <a:rPr lang="en-GB" kern="100" dirty="0">
                <a:latin typeface="D-DINExp"/>
                <a:cs typeface="Arial" panose="020B0604020202020204" pitchFamily="34" charset="0"/>
              </a:rPr>
              <a:t>Making full office furniture packages specialised for new businesses and customize decoration service </a:t>
            </a:r>
          </a:p>
          <a:p>
            <a:pPr marR="0">
              <a:lnSpc>
                <a:spcPct val="115000"/>
              </a:lnSpc>
              <a:spcAft>
                <a:spcPts val="800"/>
              </a:spcAft>
            </a:pPr>
            <a:r>
              <a:rPr lang="en-GB" kern="100" dirty="0">
                <a:latin typeface="D-DINExp"/>
                <a:cs typeface="Arial" panose="020B0604020202020204" pitchFamily="34" charset="0"/>
              </a:rPr>
              <a:t>----------------------------------------------------------------------------------------------------------------------------------</a:t>
            </a:r>
          </a:p>
          <a:p>
            <a:pPr marR="0">
              <a:lnSpc>
                <a:spcPct val="115000"/>
              </a:lnSpc>
              <a:spcAft>
                <a:spcPts val="800"/>
              </a:spcAft>
            </a:pPr>
            <a:r>
              <a:rPr lang="en-GB" sz="2400" b="1" kern="100" dirty="0">
                <a:latin typeface="D-DINExp"/>
                <a:cs typeface="Arial" panose="020B0604020202020204" pitchFamily="34" charset="0"/>
              </a:rPr>
              <a:t>Technology Category Insights</a:t>
            </a:r>
          </a:p>
          <a:p>
            <a:pPr marL="342900" marR="0" indent="-342900">
              <a:lnSpc>
                <a:spcPct val="115000"/>
              </a:lnSpc>
              <a:spcAft>
                <a:spcPts val="800"/>
              </a:spcAft>
              <a:buFont typeface="Arial" panose="020B0604020202020204" pitchFamily="34" charset="0"/>
              <a:buChar char="•"/>
            </a:pPr>
            <a:r>
              <a:rPr lang="en-US" kern="100" dirty="0">
                <a:latin typeface="Calibri" panose="020F0502020204030204" pitchFamily="34" charset="0"/>
                <a:cs typeface="Arial" panose="020B0604020202020204" pitchFamily="34" charset="0"/>
              </a:rPr>
              <a:t>Focusing on phones in marketing strategy especially in East and West regions </a:t>
            </a:r>
          </a:p>
          <a:p>
            <a:pPr marL="342900" marR="0" indent="-342900">
              <a:lnSpc>
                <a:spcPct val="115000"/>
              </a:lnSpc>
              <a:spcAft>
                <a:spcPts val="800"/>
              </a:spcAft>
              <a:buFont typeface="Arial" panose="020B0604020202020204" pitchFamily="34" charset="0"/>
              <a:buChar char="•"/>
            </a:pPr>
            <a:r>
              <a:rPr lang="en-US" kern="100" dirty="0">
                <a:latin typeface="Calibri" panose="020F0502020204030204" pitchFamily="34" charset="0"/>
                <a:cs typeface="Arial" panose="020B0604020202020204" pitchFamily="34" charset="0"/>
              </a:rPr>
              <a:t>Making Phones to accessories packages on central Region</a:t>
            </a:r>
          </a:p>
          <a:p>
            <a:pPr marL="342900" marR="0" indent="-342900">
              <a:lnSpc>
                <a:spcPct val="115000"/>
              </a:lnSpc>
              <a:spcAft>
                <a:spcPts val="800"/>
              </a:spcAft>
              <a:buFont typeface="Arial" panose="020B0604020202020204" pitchFamily="34" charset="0"/>
              <a:buChar char="•"/>
            </a:pPr>
            <a:r>
              <a:rPr lang="en-US" kern="100" dirty="0">
                <a:latin typeface="Calibri" panose="020F0502020204030204" pitchFamily="34" charset="0"/>
                <a:cs typeface="Arial" panose="020B0604020202020204" pitchFamily="34" charset="0"/>
              </a:rPr>
              <a:t>Study copiers market to make sure the feasibility of the market to focus on it or cancel this category </a:t>
            </a:r>
            <a:endParaRPr lang="ar-EG" kern="100" dirty="0">
              <a:latin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endParaRPr lang="ar-EG" kern="100" dirty="0">
              <a:latin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endParaRPr lang="en-US" kern="100"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078937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08F2-3A8B-805C-B277-CB2370AD52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3D8D8F-2605-1464-7C98-0F65F042BAC1}"/>
              </a:ext>
            </a:extLst>
          </p:cNvPr>
          <p:cNvPicPr>
            <a:picLocks noChangeAspect="1"/>
          </p:cNvPicPr>
          <p:nvPr/>
        </p:nvPicPr>
        <p:blipFill>
          <a:blip r:embed="rId3"/>
          <a:srcRect t="8442" b="8488"/>
          <a:stretch/>
        </p:blipFill>
        <p:spPr>
          <a:xfrm>
            <a:off x="-1" y="0"/>
            <a:ext cx="18288002" cy="10287000"/>
          </a:xfrm>
          <a:prstGeom prst="rect">
            <a:avLst/>
          </a:prstGeom>
        </p:spPr>
      </p:pic>
      <p:pic>
        <p:nvPicPr>
          <p:cNvPr id="192" name="Picture 6" descr="D:\360data\重要数据\桌面\未标题-1.png">
            <a:extLst>
              <a:ext uri="{FF2B5EF4-FFF2-40B4-BE49-F238E27FC236}">
                <a16:creationId xmlns:a16="http://schemas.microsoft.com/office/drawing/2014/main" id="{9F008BD1-CB4E-F021-C81B-3998334A76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275" y="3660340"/>
            <a:ext cx="2843213" cy="68151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25">
            <a:extLst>
              <a:ext uri="{FF2B5EF4-FFF2-40B4-BE49-F238E27FC236}">
                <a16:creationId xmlns:a16="http://schemas.microsoft.com/office/drawing/2014/main" id="{6AB8B6C6-121F-EF49-8505-8670F9845D9A}"/>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CECFD593-F81D-002F-745E-B5AE2116A59E}"/>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554F3718-9F08-91B2-B739-DFAE8062EB9F}"/>
              </a:ext>
            </a:extLst>
          </p:cNvPr>
          <p:cNvSpPr txBox="1"/>
          <p:nvPr/>
        </p:nvSpPr>
        <p:spPr>
          <a:xfrm>
            <a:off x="1063044" y="123179"/>
            <a:ext cx="11756934" cy="1830309"/>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r>
              <a:rPr lang="en-GB" altLang="zh-CN" sz="3000" dirty="0">
                <a:sym typeface="Arial"/>
              </a:rPr>
              <a:t>Dashboard Shipping By </a:t>
            </a:r>
            <a:r>
              <a:rPr lang="en-US" altLang="zh-CN" sz="3000" dirty="0">
                <a:sym typeface="+mn-lt"/>
              </a:rPr>
              <a:t>Ebrahim Mohamed</a:t>
            </a:r>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8" name="Picture 6" descr="D:\360data\重要数据\桌面\未标题-1.png">
            <a:extLst>
              <a:ext uri="{FF2B5EF4-FFF2-40B4-BE49-F238E27FC236}">
                <a16:creationId xmlns:a16="http://schemas.microsoft.com/office/drawing/2014/main" id="{0E0985C6-83F6-57D7-9D5A-00A1EDAC8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5875" y="3888940"/>
            <a:ext cx="2843213" cy="6815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BFEA45-FFBE-742C-64DA-6E8608FAD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45820"/>
            <a:ext cx="18234675" cy="9108885"/>
          </a:xfrm>
          <a:prstGeom prst="rect">
            <a:avLst/>
          </a:prstGeom>
        </p:spPr>
      </p:pic>
    </p:spTree>
    <p:extLst>
      <p:ext uri="{BB962C8B-B14F-4D97-AF65-F5344CB8AC3E}">
        <p14:creationId xmlns:p14="http://schemas.microsoft.com/office/powerpoint/2010/main" val="39995200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32000" fill="hold" nodeType="afterEffect">
                                  <p:stCondLst>
                                    <p:cond delay="0"/>
                                  </p:stCondLst>
                                  <p:childTnLst>
                                    <p:animMotion origin="layout" path="M 0.1987 -0.00023 L -0.64844 -0.01019 " pathEditMode="relative" rAng="0" ptsTypes="AA">
                                      <p:cBhvr>
                                        <p:cTn id="6" dur="500" fill="hold"/>
                                        <p:tgtEl>
                                          <p:spTgt spid="8"/>
                                        </p:tgtEl>
                                        <p:attrNameLst>
                                          <p:attrName>ppt_x</p:attrName>
                                          <p:attrName>ppt_y</p:attrName>
                                        </p:attrNameLst>
                                      </p:cBhvr>
                                      <p:rCtr x="-42357" y="-509"/>
                                    </p:animMotion>
                                  </p:childTnLst>
                                </p:cTn>
                              </p:par>
                            </p:childTnLst>
                          </p:cTn>
                        </p:par>
                        <p:par>
                          <p:cTn id="7" fill="hold">
                            <p:stCondLst>
                              <p:cond delay="500"/>
                            </p:stCondLst>
                            <p:childTnLst>
                              <p:par>
                                <p:cTn id="8" presetID="2" presetClass="exit" presetSubtype="6" fill="hold" nodeType="after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1+ppt_h/2"/>
                                          </p:val>
                                        </p:tav>
                                      </p:tavLst>
                                    </p:anim>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decel="32000" fill="hold" nodeType="clickEffect">
                                  <p:stCondLst>
                                    <p:cond delay="0"/>
                                  </p:stCondLst>
                                  <p:childTnLst>
                                    <p:animMotion origin="layout" path="M 1.45833E-6 7.40741E-7 L -0.59375 7.40741E-7 " pathEditMode="relative" rAng="0" ptsTypes="AA">
                                      <p:cBhvr>
                                        <p:cTn id="15" dur="500" fill="hold"/>
                                        <p:tgtEl>
                                          <p:spTgt spid="192"/>
                                        </p:tgtEl>
                                        <p:attrNameLst>
                                          <p:attrName>ppt_x</p:attrName>
                                          <p:attrName>ppt_y</p:attrName>
                                        </p:attrNameLst>
                                      </p:cBhvr>
                                      <p:rCtr x="-29688" y="0"/>
                                    </p:animMotion>
                                  </p:childTnLst>
                                </p:cTn>
                              </p:par>
                              <p:par>
                                <p:cTn id="16" presetID="2" presetClass="exit" presetSubtype="6" fill="hold" nodeType="withEffect">
                                  <p:stCondLst>
                                    <p:cond delay="500"/>
                                  </p:stCondLst>
                                  <p:childTnLst>
                                    <p:anim calcmode="lin" valueType="num">
                                      <p:cBhvr additive="base">
                                        <p:cTn id="17" dur="500"/>
                                        <p:tgtEl>
                                          <p:spTgt spid="192"/>
                                        </p:tgtEl>
                                        <p:attrNameLst>
                                          <p:attrName>ppt_x</p:attrName>
                                        </p:attrNameLst>
                                      </p:cBhvr>
                                      <p:tavLst>
                                        <p:tav tm="0">
                                          <p:val>
                                            <p:strVal val="ppt_x"/>
                                          </p:val>
                                        </p:tav>
                                        <p:tav tm="100000">
                                          <p:val>
                                            <p:strVal val="1+ppt_w/2"/>
                                          </p:val>
                                        </p:tav>
                                      </p:tavLst>
                                    </p:anim>
                                    <p:anim calcmode="lin" valueType="num">
                                      <p:cBhvr additive="base">
                                        <p:cTn id="18" dur="500"/>
                                        <p:tgtEl>
                                          <p:spTgt spid="192"/>
                                        </p:tgtEl>
                                        <p:attrNameLst>
                                          <p:attrName>ppt_y</p:attrName>
                                        </p:attrNameLst>
                                      </p:cBhvr>
                                      <p:tavLst>
                                        <p:tav tm="0">
                                          <p:val>
                                            <p:strVal val="ppt_y"/>
                                          </p:val>
                                        </p:tav>
                                        <p:tav tm="100000">
                                          <p:val>
                                            <p:strVal val="1+ppt_h/2"/>
                                          </p:val>
                                        </p:tav>
                                      </p:tavLst>
                                    </p:anim>
                                    <p:set>
                                      <p:cBhvr>
                                        <p:cTn id="19"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C3E35-B0AA-BA52-184F-A2E1CB9DB1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E022A1-0458-2325-44C0-E538A8C04D76}"/>
              </a:ext>
            </a:extLst>
          </p:cNvPr>
          <p:cNvPicPr>
            <a:picLocks noChangeAspect="1"/>
          </p:cNvPicPr>
          <p:nvPr/>
        </p:nvPicPr>
        <p:blipFill>
          <a:blip r:embed="rId3"/>
          <a:srcRect t="8442" b="8488"/>
          <a:stretch/>
        </p:blipFill>
        <p:spPr>
          <a:xfrm>
            <a:off x="-1" y="0"/>
            <a:ext cx="18288002" cy="10287000"/>
          </a:xfrm>
          <a:prstGeom prst="rect">
            <a:avLst/>
          </a:prstGeom>
        </p:spPr>
      </p:pic>
      <p:pic>
        <p:nvPicPr>
          <p:cNvPr id="192" name="Picture 6" descr="D:\360data\重要数据\桌面\未标题-1.png">
            <a:extLst>
              <a:ext uri="{FF2B5EF4-FFF2-40B4-BE49-F238E27FC236}">
                <a16:creationId xmlns:a16="http://schemas.microsoft.com/office/drawing/2014/main" id="{7F801854-17AD-B2EC-EB21-A8235E0C0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275" y="3660340"/>
            <a:ext cx="2843213" cy="68151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25">
            <a:extLst>
              <a:ext uri="{FF2B5EF4-FFF2-40B4-BE49-F238E27FC236}">
                <a16:creationId xmlns:a16="http://schemas.microsoft.com/office/drawing/2014/main" id="{59E45F28-C808-2AA5-9E52-5DEF89F26ED1}"/>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602A0583-C521-5742-C0C8-DC83361734F9}"/>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B093A585-1680-34BF-03C4-E8AD8A9CC0EE}"/>
              </a:ext>
            </a:extLst>
          </p:cNvPr>
          <p:cNvSpPr txBox="1"/>
          <p:nvPr/>
        </p:nvSpPr>
        <p:spPr>
          <a:xfrm>
            <a:off x="1063046" y="64340"/>
            <a:ext cx="11756934" cy="1230145"/>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r>
              <a:rPr lang="en-GB" altLang="zh-CN" sz="3000" dirty="0">
                <a:sym typeface="Arial"/>
              </a:rPr>
              <a:t>Dashboard Shipping By Osama Fathy</a:t>
            </a:r>
            <a:endParaRPr lang="en-US" altLang="zh-CN" sz="3000" dirty="0">
              <a:sym typeface="Arial"/>
            </a:endParaRPr>
          </a:p>
          <a:p>
            <a:endParaRPr lang="en-US" altLang="zh-CN" sz="3000" dirty="0">
              <a:sym typeface="Arial"/>
            </a:endParaRPr>
          </a:p>
        </p:txBody>
      </p:sp>
      <p:pic>
        <p:nvPicPr>
          <p:cNvPr id="8" name="Picture 6" descr="D:\360data\重要数据\桌面\未标题-1.png">
            <a:extLst>
              <a:ext uri="{FF2B5EF4-FFF2-40B4-BE49-F238E27FC236}">
                <a16:creationId xmlns:a16="http://schemas.microsoft.com/office/drawing/2014/main" id="{BF62575D-68EF-AAE7-ADB9-648B7B066D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5875" y="3888940"/>
            <a:ext cx="2843213" cy="6815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1D535FA-CC41-4AE8-C989-34689B54C8B3}"/>
              </a:ext>
            </a:extLst>
          </p:cNvPr>
          <p:cNvPicPr>
            <a:picLocks noChangeAspect="1"/>
          </p:cNvPicPr>
          <p:nvPr/>
        </p:nvPicPr>
        <p:blipFill>
          <a:blip r:embed="rId5"/>
          <a:stretch>
            <a:fillRect/>
          </a:stretch>
        </p:blipFill>
        <p:spPr>
          <a:xfrm>
            <a:off x="0" y="1125805"/>
            <a:ext cx="18288000" cy="8860763"/>
          </a:xfrm>
          <a:prstGeom prst="rect">
            <a:avLst/>
          </a:prstGeom>
        </p:spPr>
      </p:pic>
    </p:spTree>
    <p:extLst>
      <p:ext uri="{BB962C8B-B14F-4D97-AF65-F5344CB8AC3E}">
        <p14:creationId xmlns:p14="http://schemas.microsoft.com/office/powerpoint/2010/main" val="42753913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32000" fill="hold" nodeType="afterEffect">
                                  <p:stCondLst>
                                    <p:cond delay="0"/>
                                  </p:stCondLst>
                                  <p:childTnLst>
                                    <p:animMotion origin="layout" path="M 0.1987 -0.00023 L -0.64844 -0.01019 " pathEditMode="relative" rAng="0" ptsTypes="AA">
                                      <p:cBhvr>
                                        <p:cTn id="6" dur="500" fill="hold"/>
                                        <p:tgtEl>
                                          <p:spTgt spid="8"/>
                                        </p:tgtEl>
                                        <p:attrNameLst>
                                          <p:attrName>ppt_x</p:attrName>
                                          <p:attrName>ppt_y</p:attrName>
                                        </p:attrNameLst>
                                      </p:cBhvr>
                                      <p:rCtr x="-42357" y="-509"/>
                                    </p:animMotion>
                                  </p:childTnLst>
                                </p:cTn>
                              </p:par>
                            </p:childTnLst>
                          </p:cTn>
                        </p:par>
                        <p:par>
                          <p:cTn id="7" fill="hold">
                            <p:stCondLst>
                              <p:cond delay="500"/>
                            </p:stCondLst>
                            <p:childTnLst>
                              <p:par>
                                <p:cTn id="8" presetID="2" presetClass="exit" presetSubtype="6" fill="hold" nodeType="after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1+ppt_h/2"/>
                                          </p:val>
                                        </p:tav>
                                      </p:tavLst>
                                    </p:anim>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decel="32000" fill="hold" nodeType="clickEffect">
                                  <p:stCondLst>
                                    <p:cond delay="0"/>
                                  </p:stCondLst>
                                  <p:childTnLst>
                                    <p:animMotion origin="layout" path="M 1.45833E-6 7.40741E-7 L -0.59375 7.40741E-7 " pathEditMode="relative" rAng="0" ptsTypes="AA">
                                      <p:cBhvr>
                                        <p:cTn id="15" dur="500" fill="hold"/>
                                        <p:tgtEl>
                                          <p:spTgt spid="192"/>
                                        </p:tgtEl>
                                        <p:attrNameLst>
                                          <p:attrName>ppt_x</p:attrName>
                                          <p:attrName>ppt_y</p:attrName>
                                        </p:attrNameLst>
                                      </p:cBhvr>
                                      <p:rCtr x="-29688" y="0"/>
                                    </p:animMotion>
                                  </p:childTnLst>
                                </p:cTn>
                              </p:par>
                              <p:par>
                                <p:cTn id="16" presetID="2" presetClass="exit" presetSubtype="6" fill="hold" nodeType="withEffect">
                                  <p:stCondLst>
                                    <p:cond delay="500"/>
                                  </p:stCondLst>
                                  <p:childTnLst>
                                    <p:anim calcmode="lin" valueType="num">
                                      <p:cBhvr additive="base">
                                        <p:cTn id="17" dur="500"/>
                                        <p:tgtEl>
                                          <p:spTgt spid="192"/>
                                        </p:tgtEl>
                                        <p:attrNameLst>
                                          <p:attrName>ppt_x</p:attrName>
                                        </p:attrNameLst>
                                      </p:cBhvr>
                                      <p:tavLst>
                                        <p:tav tm="0">
                                          <p:val>
                                            <p:strVal val="ppt_x"/>
                                          </p:val>
                                        </p:tav>
                                        <p:tav tm="100000">
                                          <p:val>
                                            <p:strVal val="1+ppt_w/2"/>
                                          </p:val>
                                        </p:tav>
                                      </p:tavLst>
                                    </p:anim>
                                    <p:anim calcmode="lin" valueType="num">
                                      <p:cBhvr additive="base">
                                        <p:cTn id="18" dur="500"/>
                                        <p:tgtEl>
                                          <p:spTgt spid="192"/>
                                        </p:tgtEl>
                                        <p:attrNameLst>
                                          <p:attrName>ppt_y</p:attrName>
                                        </p:attrNameLst>
                                      </p:cBhvr>
                                      <p:tavLst>
                                        <p:tav tm="0">
                                          <p:val>
                                            <p:strVal val="ppt_y"/>
                                          </p:val>
                                        </p:tav>
                                        <p:tav tm="100000">
                                          <p:val>
                                            <p:strVal val="1+ppt_h/2"/>
                                          </p:val>
                                        </p:tav>
                                      </p:tavLst>
                                    </p:anim>
                                    <p:set>
                                      <p:cBhvr>
                                        <p:cTn id="19"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32C9-91D1-BE55-8BF0-8A5560F679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B5A3B8-6424-890E-3E07-CB5A4407FBA3}"/>
              </a:ext>
            </a:extLst>
          </p:cNvPr>
          <p:cNvPicPr>
            <a:picLocks noChangeAspect="1"/>
          </p:cNvPicPr>
          <p:nvPr/>
        </p:nvPicPr>
        <p:blipFill>
          <a:blip r:embed="rId3"/>
          <a:srcRect t="8442" b="8488"/>
          <a:stretch/>
        </p:blipFill>
        <p:spPr>
          <a:xfrm>
            <a:off x="-1" y="0"/>
            <a:ext cx="18288002" cy="10287000"/>
          </a:xfrm>
          <a:prstGeom prst="rect">
            <a:avLst/>
          </a:prstGeom>
        </p:spPr>
      </p:pic>
      <p:pic>
        <p:nvPicPr>
          <p:cNvPr id="192" name="Picture 6" descr="D:\360data\重要数据\桌面\未标题-1.png">
            <a:extLst>
              <a:ext uri="{FF2B5EF4-FFF2-40B4-BE49-F238E27FC236}">
                <a16:creationId xmlns:a16="http://schemas.microsoft.com/office/drawing/2014/main" id="{8B679268-2FDB-4F37-C12F-DB5CAE375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275" y="3660340"/>
            <a:ext cx="2843213" cy="68151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25">
            <a:extLst>
              <a:ext uri="{FF2B5EF4-FFF2-40B4-BE49-F238E27FC236}">
                <a16:creationId xmlns:a16="http://schemas.microsoft.com/office/drawing/2014/main" id="{8034E53D-6436-6274-459C-EC45274956FF}"/>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D113F25D-B657-CF6A-AE09-CC30CEA03001}"/>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C121A8D8-2BA1-21F7-8253-77D4A96AD0BD}"/>
              </a:ext>
            </a:extLst>
          </p:cNvPr>
          <p:cNvSpPr txBox="1"/>
          <p:nvPr/>
        </p:nvSpPr>
        <p:spPr>
          <a:xfrm>
            <a:off x="-948969" y="64340"/>
            <a:ext cx="11756934" cy="2430474"/>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pPr algn="ctr"/>
            <a:r>
              <a:rPr lang="en-GB" altLang="zh-CN" sz="3000" dirty="0">
                <a:sym typeface="Arial"/>
              </a:rPr>
              <a:t>Dashboard Shipping By </a:t>
            </a:r>
            <a:r>
              <a:rPr lang="en-US" altLang="zh-CN" sz="3000" dirty="0">
                <a:sym typeface="+mn-lt"/>
              </a:rPr>
              <a:t>Mahmoud</a:t>
            </a:r>
            <a:r>
              <a:rPr lang="en-US" altLang="zh-CN" sz="3000" dirty="0">
                <a:solidFill>
                  <a:srgbClr val="002060"/>
                </a:solidFill>
                <a:latin typeface="+mn-lt"/>
                <a:ea typeface="+mn-ea"/>
                <a:sym typeface="+mn-lt"/>
              </a:rPr>
              <a:t> </a:t>
            </a:r>
            <a:r>
              <a:rPr lang="en-US" altLang="zh-CN" sz="3000" dirty="0">
                <a:sym typeface="+mn-lt"/>
              </a:rPr>
              <a:t>Reda</a:t>
            </a:r>
            <a:endParaRPr lang="zh-CN" altLang="en-US" sz="3000" dirty="0">
              <a:sym typeface="+mn-lt"/>
            </a:endParaRPr>
          </a:p>
          <a:p>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8" name="Picture 6" descr="D:\360data\重要数据\桌面\未标题-1.png">
            <a:extLst>
              <a:ext uri="{FF2B5EF4-FFF2-40B4-BE49-F238E27FC236}">
                <a16:creationId xmlns:a16="http://schemas.microsoft.com/office/drawing/2014/main" id="{390138D7-CE0C-4228-2A8D-0B6BDBAA4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5875" y="3888940"/>
            <a:ext cx="2843213" cy="6815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E838B35-A195-7443-E978-CF442849B00C}"/>
              </a:ext>
            </a:extLst>
          </p:cNvPr>
          <p:cNvPicPr>
            <a:picLocks noChangeAspect="1"/>
          </p:cNvPicPr>
          <p:nvPr/>
        </p:nvPicPr>
        <p:blipFill>
          <a:blip r:embed="rId5">
            <a:extLst>
              <a:ext uri="{28A0092B-C50C-407E-A947-70E740481C1C}">
                <a14:useLocalDpi xmlns:a14="http://schemas.microsoft.com/office/drawing/2010/main" val="0"/>
              </a:ext>
            </a:extLst>
          </a:blip>
          <a:srcRect t="-3831" b="3831"/>
          <a:stretch/>
        </p:blipFill>
        <p:spPr>
          <a:xfrm>
            <a:off x="127262" y="781570"/>
            <a:ext cx="18011414" cy="8984444"/>
          </a:xfrm>
          <a:prstGeom prst="rect">
            <a:avLst/>
          </a:prstGeom>
        </p:spPr>
      </p:pic>
    </p:spTree>
    <p:extLst>
      <p:ext uri="{BB962C8B-B14F-4D97-AF65-F5344CB8AC3E}">
        <p14:creationId xmlns:p14="http://schemas.microsoft.com/office/powerpoint/2010/main" val="42882568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32000" fill="hold" nodeType="afterEffect">
                                  <p:stCondLst>
                                    <p:cond delay="0"/>
                                  </p:stCondLst>
                                  <p:childTnLst>
                                    <p:animMotion origin="layout" path="M 0.1987 -0.00023 L -0.64844 -0.01019 " pathEditMode="relative" rAng="0" ptsTypes="AA">
                                      <p:cBhvr>
                                        <p:cTn id="6" dur="500" fill="hold"/>
                                        <p:tgtEl>
                                          <p:spTgt spid="8"/>
                                        </p:tgtEl>
                                        <p:attrNameLst>
                                          <p:attrName>ppt_x</p:attrName>
                                          <p:attrName>ppt_y</p:attrName>
                                        </p:attrNameLst>
                                      </p:cBhvr>
                                      <p:rCtr x="-42357" y="-509"/>
                                    </p:animMotion>
                                  </p:childTnLst>
                                </p:cTn>
                              </p:par>
                            </p:childTnLst>
                          </p:cTn>
                        </p:par>
                        <p:par>
                          <p:cTn id="7" fill="hold">
                            <p:stCondLst>
                              <p:cond delay="500"/>
                            </p:stCondLst>
                            <p:childTnLst>
                              <p:par>
                                <p:cTn id="8" presetID="2" presetClass="exit" presetSubtype="6" fill="hold" nodeType="after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1+ppt_h/2"/>
                                          </p:val>
                                        </p:tav>
                                      </p:tavLst>
                                    </p:anim>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decel="32000" fill="hold" nodeType="clickEffect">
                                  <p:stCondLst>
                                    <p:cond delay="0"/>
                                  </p:stCondLst>
                                  <p:childTnLst>
                                    <p:animMotion origin="layout" path="M 1.45833E-6 7.40741E-7 L -0.59375 7.40741E-7 " pathEditMode="relative" rAng="0" ptsTypes="AA">
                                      <p:cBhvr>
                                        <p:cTn id="15" dur="500" fill="hold"/>
                                        <p:tgtEl>
                                          <p:spTgt spid="192"/>
                                        </p:tgtEl>
                                        <p:attrNameLst>
                                          <p:attrName>ppt_x</p:attrName>
                                          <p:attrName>ppt_y</p:attrName>
                                        </p:attrNameLst>
                                      </p:cBhvr>
                                      <p:rCtr x="-29688" y="0"/>
                                    </p:animMotion>
                                  </p:childTnLst>
                                </p:cTn>
                              </p:par>
                              <p:par>
                                <p:cTn id="16" presetID="2" presetClass="exit" presetSubtype="6" fill="hold" nodeType="withEffect">
                                  <p:stCondLst>
                                    <p:cond delay="500"/>
                                  </p:stCondLst>
                                  <p:childTnLst>
                                    <p:anim calcmode="lin" valueType="num">
                                      <p:cBhvr additive="base">
                                        <p:cTn id="17" dur="500"/>
                                        <p:tgtEl>
                                          <p:spTgt spid="192"/>
                                        </p:tgtEl>
                                        <p:attrNameLst>
                                          <p:attrName>ppt_x</p:attrName>
                                        </p:attrNameLst>
                                      </p:cBhvr>
                                      <p:tavLst>
                                        <p:tav tm="0">
                                          <p:val>
                                            <p:strVal val="ppt_x"/>
                                          </p:val>
                                        </p:tav>
                                        <p:tav tm="100000">
                                          <p:val>
                                            <p:strVal val="1+ppt_w/2"/>
                                          </p:val>
                                        </p:tav>
                                      </p:tavLst>
                                    </p:anim>
                                    <p:anim calcmode="lin" valueType="num">
                                      <p:cBhvr additive="base">
                                        <p:cTn id="18" dur="500"/>
                                        <p:tgtEl>
                                          <p:spTgt spid="192"/>
                                        </p:tgtEl>
                                        <p:attrNameLst>
                                          <p:attrName>ppt_y</p:attrName>
                                        </p:attrNameLst>
                                      </p:cBhvr>
                                      <p:tavLst>
                                        <p:tav tm="0">
                                          <p:val>
                                            <p:strVal val="ppt_y"/>
                                          </p:val>
                                        </p:tav>
                                        <p:tav tm="100000">
                                          <p:val>
                                            <p:strVal val="1+ppt_h/2"/>
                                          </p:val>
                                        </p:tav>
                                      </p:tavLst>
                                    </p:anim>
                                    <p:set>
                                      <p:cBhvr>
                                        <p:cTn id="19"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bbles at seashore">
            <a:extLst>
              <a:ext uri="{FF2B5EF4-FFF2-40B4-BE49-F238E27FC236}">
                <a16:creationId xmlns:a16="http://schemas.microsoft.com/office/drawing/2014/main" id="{DEBE00D3-ABF4-4773-4F71-AB2C5ACBAD99}"/>
              </a:ext>
            </a:extLst>
          </p:cNvPr>
          <p:cNvPicPr>
            <a:picLocks noChangeAspect="1"/>
          </p:cNvPicPr>
          <p:nvPr/>
        </p:nvPicPr>
        <p:blipFill rotWithShape="1">
          <a:blip r:embed="rId2">
            <a:extLst>
              <a:ext uri="{28A0092B-C50C-407E-A947-70E740481C1C}">
                <a14:useLocalDpi xmlns:a14="http://schemas.microsoft.com/office/drawing/2010/main" val="0"/>
              </a:ext>
            </a:extLst>
          </a:blip>
          <a:srcRect l="3970" t="7388" r="1131" b="12488"/>
          <a:stretch/>
        </p:blipFill>
        <p:spPr>
          <a:xfrm>
            <a:off x="523189" y="349972"/>
            <a:ext cx="16770284" cy="9136190"/>
          </a:xfrm>
          <a:prstGeom prst="rect">
            <a:avLst/>
          </a:prstGeom>
        </p:spPr>
      </p:pic>
      <p:pic>
        <p:nvPicPr>
          <p:cNvPr id="13" name="Picture 12" descr="Specks of gold dust">
            <a:extLst>
              <a:ext uri="{FF2B5EF4-FFF2-40B4-BE49-F238E27FC236}">
                <a16:creationId xmlns:a16="http://schemas.microsoft.com/office/drawing/2014/main" id="{52CFC1A7-2B89-65BB-AABB-2AD74E5F6365}"/>
              </a:ext>
            </a:extLst>
          </p:cNvPr>
          <p:cNvPicPr>
            <a:picLocks noChangeAspect="1"/>
          </p:cNvPicPr>
          <p:nvPr/>
        </p:nvPicPr>
        <p:blipFill rotWithShape="1">
          <a:blip r:embed="rId3">
            <a:extLst>
              <a:ext uri="{28A0092B-C50C-407E-A947-70E740481C1C}">
                <a14:useLocalDpi xmlns:a14="http://schemas.microsoft.com/office/drawing/2010/main" val="0"/>
              </a:ext>
            </a:extLst>
          </a:blip>
          <a:srcRect l="3125" r="3125"/>
          <a:stretch/>
        </p:blipFill>
        <p:spPr>
          <a:xfrm>
            <a:off x="18740856" y="96034"/>
            <a:ext cx="17145000" cy="9644063"/>
          </a:xfrm>
          <a:prstGeom prst="rect">
            <a:avLst/>
          </a:prstGeom>
        </p:spPr>
      </p:pic>
      <p:sp>
        <p:nvSpPr>
          <p:cNvPr id="9" name="Freeform: Shape 8">
            <a:extLst>
              <a:ext uri="{FF2B5EF4-FFF2-40B4-BE49-F238E27FC236}">
                <a16:creationId xmlns:a16="http://schemas.microsoft.com/office/drawing/2014/main" id="{89CE1187-F0A7-84FD-D9C3-62958107A692}"/>
              </a:ext>
            </a:extLst>
          </p:cNvPr>
          <p:cNvSpPr/>
          <p:nvPr/>
        </p:nvSpPr>
        <p:spPr>
          <a:xfrm>
            <a:off x="35160" y="0"/>
            <a:ext cx="18288000" cy="10287000"/>
          </a:xfrm>
          <a:custGeom>
            <a:avLst/>
            <a:gdLst/>
            <a:ahLst/>
            <a:cxnLst/>
            <a:rect l="l" t="t" r="r" b="b"/>
            <a:pathLst>
              <a:path w="12192000" h="6858000">
                <a:moveTo>
                  <a:pt x="9368224" y="2019336"/>
                </a:moveTo>
                <a:cubicBezTo>
                  <a:pt x="9418096" y="2019336"/>
                  <a:pt x="9454017" y="2036554"/>
                  <a:pt x="9475985" y="2070990"/>
                </a:cubicBezTo>
                <a:cubicBezTo>
                  <a:pt x="9497952" y="2105426"/>
                  <a:pt x="9508936" y="2165392"/>
                  <a:pt x="9508936" y="2250889"/>
                </a:cubicBezTo>
                <a:lnTo>
                  <a:pt x="9508936" y="2405851"/>
                </a:lnTo>
                <a:cubicBezTo>
                  <a:pt x="9508936" y="2491347"/>
                  <a:pt x="9497952" y="2551313"/>
                  <a:pt x="9475985" y="2585749"/>
                </a:cubicBezTo>
                <a:cubicBezTo>
                  <a:pt x="9454017" y="2620186"/>
                  <a:pt x="9418096" y="2637404"/>
                  <a:pt x="9368224" y="2637404"/>
                </a:cubicBezTo>
                <a:cubicBezTo>
                  <a:pt x="9318351" y="2637404"/>
                  <a:pt x="9282431" y="2620186"/>
                  <a:pt x="9260462" y="2585749"/>
                </a:cubicBezTo>
                <a:cubicBezTo>
                  <a:pt x="9238495" y="2551313"/>
                  <a:pt x="9227511" y="2491347"/>
                  <a:pt x="9227511" y="2405851"/>
                </a:cubicBezTo>
                <a:lnTo>
                  <a:pt x="9227511" y="2250889"/>
                </a:lnTo>
                <a:cubicBezTo>
                  <a:pt x="9227511" y="2165392"/>
                  <a:pt x="9238495" y="2105426"/>
                  <a:pt x="9260462" y="2070990"/>
                </a:cubicBezTo>
                <a:cubicBezTo>
                  <a:pt x="9282431" y="2036554"/>
                  <a:pt x="9318351" y="2019336"/>
                  <a:pt x="9368224" y="2019336"/>
                </a:cubicBezTo>
                <a:close/>
                <a:moveTo>
                  <a:pt x="3729424" y="1989056"/>
                </a:moveTo>
                <a:cubicBezTo>
                  <a:pt x="3735361" y="1989056"/>
                  <a:pt x="3739221" y="1991134"/>
                  <a:pt x="3741002" y="1995290"/>
                </a:cubicBezTo>
                <a:cubicBezTo>
                  <a:pt x="3742783" y="1999446"/>
                  <a:pt x="3744267" y="2005086"/>
                  <a:pt x="3745454" y="2012211"/>
                </a:cubicBezTo>
                <a:lnTo>
                  <a:pt x="3811358" y="2427225"/>
                </a:lnTo>
                <a:lnTo>
                  <a:pt x="3647490" y="2427225"/>
                </a:lnTo>
                <a:lnTo>
                  <a:pt x="3713393" y="2012211"/>
                </a:lnTo>
                <a:cubicBezTo>
                  <a:pt x="3714581" y="2005086"/>
                  <a:pt x="3716066" y="1999446"/>
                  <a:pt x="3717846" y="1995290"/>
                </a:cubicBezTo>
                <a:cubicBezTo>
                  <a:pt x="3719628" y="1991134"/>
                  <a:pt x="3723487" y="1989056"/>
                  <a:pt x="3729424" y="1989056"/>
                </a:cubicBezTo>
                <a:close/>
                <a:moveTo>
                  <a:pt x="10151188" y="1666663"/>
                </a:moveTo>
                <a:cubicBezTo>
                  <a:pt x="10141689" y="1666663"/>
                  <a:pt x="10133079" y="1670225"/>
                  <a:pt x="10125361" y="1677350"/>
                </a:cubicBezTo>
                <a:cubicBezTo>
                  <a:pt x="10117643" y="1684475"/>
                  <a:pt x="10113783" y="1692787"/>
                  <a:pt x="10113783" y="1702287"/>
                </a:cubicBezTo>
                <a:lnTo>
                  <a:pt x="10113783" y="2480660"/>
                </a:lnTo>
                <a:cubicBezTo>
                  <a:pt x="10113783" y="2594655"/>
                  <a:pt x="10130111" y="2686386"/>
                  <a:pt x="10162766" y="2755852"/>
                </a:cubicBezTo>
                <a:cubicBezTo>
                  <a:pt x="10195421" y="2825318"/>
                  <a:pt x="10238466" y="2878753"/>
                  <a:pt x="10291901" y="2916157"/>
                </a:cubicBezTo>
                <a:cubicBezTo>
                  <a:pt x="10345336" y="2953562"/>
                  <a:pt x="10405600" y="2978202"/>
                  <a:pt x="10472690" y="2990076"/>
                </a:cubicBezTo>
                <a:cubicBezTo>
                  <a:pt x="10539781" y="3001951"/>
                  <a:pt x="10607762" y="3007888"/>
                  <a:pt x="10676635" y="3007888"/>
                </a:cubicBezTo>
                <a:cubicBezTo>
                  <a:pt x="10745507" y="3007888"/>
                  <a:pt x="10813488" y="3001951"/>
                  <a:pt x="10880579" y="2990076"/>
                </a:cubicBezTo>
                <a:cubicBezTo>
                  <a:pt x="10947670" y="2978202"/>
                  <a:pt x="11007933" y="2953562"/>
                  <a:pt x="11061368" y="2916157"/>
                </a:cubicBezTo>
                <a:cubicBezTo>
                  <a:pt x="11114803" y="2878753"/>
                  <a:pt x="11157848" y="2825318"/>
                  <a:pt x="11190503" y="2755852"/>
                </a:cubicBezTo>
                <a:cubicBezTo>
                  <a:pt x="11223158" y="2686386"/>
                  <a:pt x="11239485" y="2594655"/>
                  <a:pt x="11239485" y="2480660"/>
                </a:cubicBezTo>
                <a:lnTo>
                  <a:pt x="11239485" y="1702287"/>
                </a:lnTo>
                <a:cubicBezTo>
                  <a:pt x="11239485" y="1692787"/>
                  <a:pt x="11235627" y="1684475"/>
                  <a:pt x="11227908" y="1677350"/>
                </a:cubicBezTo>
                <a:cubicBezTo>
                  <a:pt x="11220190" y="1670225"/>
                  <a:pt x="11211581" y="1666663"/>
                  <a:pt x="11202080" y="1666663"/>
                </a:cubicBezTo>
                <a:lnTo>
                  <a:pt x="10854752" y="1666663"/>
                </a:lnTo>
                <a:cubicBezTo>
                  <a:pt x="10845252" y="1666663"/>
                  <a:pt x="10836940" y="1670225"/>
                  <a:pt x="10829815" y="1677350"/>
                </a:cubicBezTo>
                <a:cubicBezTo>
                  <a:pt x="10822691" y="1684475"/>
                  <a:pt x="10819128" y="1692787"/>
                  <a:pt x="10819128" y="1702287"/>
                </a:cubicBezTo>
                <a:lnTo>
                  <a:pt x="10819128" y="2480660"/>
                </a:lnTo>
                <a:cubicBezTo>
                  <a:pt x="10819128" y="2516284"/>
                  <a:pt x="10816160" y="2545079"/>
                  <a:pt x="10810223" y="2567047"/>
                </a:cubicBezTo>
                <a:cubicBezTo>
                  <a:pt x="10804286" y="2589015"/>
                  <a:pt x="10795082" y="2606233"/>
                  <a:pt x="10782614" y="2618701"/>
                </a:cubicBezTo>
                <a:cubicBezTo>
                  <a:pt x="10770146" y="2631169"/>
                  <a:pt x="10755006" y="2639778"/>
                  <a:pt x="10737194" y="2644528"/>
                </a:cubicBezTo>
                <a:cubicBezTo>
                  <a:pt x="10719382" y="2649278"/>
                  <a:pt x="10699196" y="2651653"/>
                  <a:pt x="10676635" y="2651653"/>
                </a:cubicBezTo>
                <a:cubicBezTo>
                  <a:pt x="10652886" y="2651653"/>
                  <a:pt x="10632401" y="2649278"/>
                  <a:pt x="10615184" y="2644528"/>
                </a:cubicBezTo>
                <a:cubicBezTo>
                  <a:pt x="10597966" y="2639778"/>
                  <a:pt x="10583123" y="2631169"/>
                  <a:pt x="10570654" y="2618701"/>
                </a:cubicBezTo>
                <a:cubicBezTo>
                  <a:pt x="10558186" y="2606233"/>
                  <a:pt x="10548984" y="2589015"/>
                  <a:pt x="10543046" y="2567047"/>
                </a:cubicBezTo>
                <a:cubicBezTo>
                  <a:pt x="10537109" y="2545079"/>
                  <a:pt x="10534140" y="2516284"/>
                  <a:pt x="10534140" y="2480660"/>
                </a:cubicBezTo>
                <a:lnTo>
                  <a:pt x="10534140" y="1702287"/>
                </a:lnTo>
                <a:cubicBezTo>
                  <a:pt x="10534140" y="1692787"/>
                  <a:pt x="10530578" y="1684475"/>
                  <a:pt x="10523453" y="1677350"/>
                </a:cubicBezTo>
                <a:cubicBezTo>
                  <a:pt x="10516328" y="1670225"/>
                  <a:pt x="10508017" y="1666663"/>
                  <a:pt x="10498516" y="1666663"/>
                </a:cubicBezTo>
                <a:close/>
                <a:moveTo>
                  <a:pt x="7511830" y="1666663"/>
                </a:moveTo>
                <a:cubicBezTo>
                  <a:pt x="7501143" y="1666663"/>
                  <a:pt x="7494019" y="1670522"/>
                  <a:pt x="7490456" y="1678241"/>
                </a:cubicBezTo>
                <a:cubicBezTo>
                  <a:pt x="7486894" y="1685959"/>
                  <a:pt x="7486894" y="1693974"/>
                  <a:pt x="7490456" y="1702287"/>
                </a:cubicBezTo>
                <a:lnTo>
                  <a:pt x="7750508" y="2315011"/>
                </a:lnTo>
                <a:cubicBezTo>
                  <a:pt x="7770694" y="2361321"/>
                  <a:pt x="7791475" y="2397539"/>
                  <a:pt x="7812849" y="2423663"/>
                </a:cubicBezTo>
                <a:cubicBezTo>
                  <a:pt x="7834223" y="2449786"/>
                  <a:pt x="7857972" y="2468192"/>
                  <a:pt x="7884096" y="2478879"/>
                </a:cubicBezTo>
                <a:lnTo>
                  <a:pt x="7884096" y="2954453"/>
                </a:lnTo>
                <a:cubicBezTo>
                  <a:pt x="7884096" y="2963952"/>
                  <a:pt x="7887658" y="2972265"/>
                  <a:pt x="7894783" y="2979389"/>
                </a:cubicBezTo>
                <a:cubicBezTo>
                  <a:pt x="7901908" y="2986514"/>
                  <a:pt x="7910220" y="2990076"/>
                  <a:pt x="7919719" y="2990076"/>
                </a:cubicBezTo>
                <a:lnTo>
                  <a:pt x="8267048" y="2990076"/>
                </a:lnTo>
                <a:cubicBezTo>
                  <a:pt x="8276548" y="2990076"/>
                  <a:pt x="8285157" y="2986514"/>
                  <a:pt x="8292875" y="2979389"/>
                </a:cubicBezTo>
                <a:cubicBezTo>
                  <a:pt x="8300594" y="2972265"/>
                  <a:pt x="8304453" y="2963952"/>
                  <a:pt x="8304453" y="2954453"/>
                </a:cubicBezTo>
                <a:lnTo>
                  <a:pt x="8304453" y="2478879"/>
                </a:lnTo>
                <a:cubicBezTo>
                  <a:pt x="8330577" y="2468192"/>
                  <a:pt x="8354325" y="2449786"/>
                  <a:pt x="8375700" y="2423663"/>
                </a:cubicBezTo>
                <a:cubicBezTo>
                  <a:pt x="8397074" y="2397539"/>
                  <a:pt x="8417854" y="2361321"/>
                  <a:pt x="8438040" y="2315011"/>
                </a:cubicBezTo>
                <a:lnTo>
                  <a:pt x="8699873" y="1702287"/>
                </a:lnTo>
                <a:cubicBezTo>
                  <a:pt x="8703436" y="1693974"/>
                  <a:pt x="8702842" y="1685959"/>
                  <a:pt x="8698092" y="1678241"/>
                </a:cubicBezTo>
                <a:cubicBezTo>
                  <a:pt x="8693343" y="1670522"/>
                  <a:pt x="8686218" y="1666663"/>
                  <a:pt x="8676718" y="1666663"/>
                </a:cubicBezTo>
                <a:lnTo>
                  <a:pt x="8302672" y="1666663"/>
                </a:lnTo>
                <a:cubicBezTo>
                  <a:pt x="8286048" y="1666663"/>
                  <a:pt x="8275063" y="1670225"/>
                  <a:pt x="8269719" y="1677350"/>
                </a:cubicBezTo>
                <a:cubicBezTo>
                  <a:pt x="8264376" y="1684475"/>
                  <a:pt x="8259923" y="1692787"/>
                  <a:pt x="8256361" y="1702287"/>
                </a:cubicBezTo>
                <a:lnTo>
                  <a:pt x="8104961" y="2144018"/>
                </a:lnTo>
                <a:cubicBezTo>
                  <a:pt x="8102587" y="2151143"/>
                  <a:pt x="8099024" y="2154705"/>
                  <a:pt x="8094274" y="2154705"/>
                </a:cubicBezTo>
                <a:cubicBezTo>
                  <a:pt x="8088338" y="2154705"/>
                  <a:pt x="8084775" y="2151143"/>
                  <a:pt x="8083587" y="2144018"/>
                </a:cubicBezTo>
                <a:lnTo>
                  <a:pt x="7933968" y="1702287"/>
                </a:lnTo>
                <a:cubicBezTo>
                  <a:pt x="7930406" y="1692787"/>
                  <a:pt x="7925953" y="1684475"/>
                  <a:pt x="7920610" y="1677350"/>
                </a:cubicBezTo>
                <a:cubicBezTo>
                  <a:pt x="7915266" y="1670225"/>
                  <a:pt x="7905470" y="1666663"/>
                  <a:pt x="7891220" y="1666663"/>
                </a:cubicBezTo>
                <a:close/>
                <a:moveTo>
                  <a:pt x="5865558" y="1666663"/>
                </a:moveTo>
                <a:cubicBezTo>
                  <a:pt x="5856059" y="1666663"/>
                  <a:pt x="5847449" y="1670225"/>
                  <a:pt x="5839731" y="1677350"/>
                </a:cubicBezTo>
                <a:cubicBezTo>
                  <a:pt x="5832012" y="1684475"/>
                  <a:pt x="5828153" y="1692787"/>
                  <a:pt x="5828153" y="1702287"/>
                </a:cubicBezTo>
                <a:lnTo>
                  <a:pt x="5828153" y="2954453"/>
                </a:lnTo>
                <a:cubicBezTo>
                  <a:pt x="5828153" y="2963952"/>
                  <a:pt x="5832012" y="2972265"/>
                  <a:pt x="5839731" y="2979389"/>
                </a:cubicBezTo>
                <a:cubicBezTo>
                  <a:pt x="5847449" y="2986514"/>
                  <a:pt x="5856059" y="2990076"/>
                  <a:pt x="5865558" y="2990076"/>
                </a:cubicBezTo>
                <a:lnTo>
                  <a:pt x="6212887" y="2990076"/>
                </a:lnTo>
                <a:cubicBezTo>
                  <a:pt x="6222386" y="2990076"/>
                  <a:pt x="6230699" y="2986514"/>
                  <a:pt x="6237824" y="2979389"/>
                </a:cubicBezTo>
                <a:cubicBezTo>
                  <a:pt x="6244948" y="2972265"/>
                  <a:pt x="6248510" y="2963952"/>
                  <a:pt x="6248510" y="2954453"/>
                </a:cubicBezTo>
                <a:lnTo>
                  <a:pt x="6248510" y="2407632"/>
                </a:lnTo>
                <a:lnTo>
                  <a:pt x="6515687" y="2954453"/>
                </a:lnTo>
                <a:cubicBezTo>
                  <a:pt x="6520436" y="2963952"/>
                  <a:pt x="6526374" y="2972265"/>
                  <a:pt x="6533499" y="2979389"/>
                </a:cubicBezTo>
                <a:cubicBezTo>
                  <a:pt x="6540623" y="2986514"/>
                  <a:pt x="6553685" y="2990076"/>
                  <a:pt x="6572684" y="2990076"/>
                </a:cubicBezTo>
                <a:lnTo>
                  <a:pt x="6993042" y="2990076"/>
                </a:lnTo>
                <a:cubicBezTo>
                  <a:pt x="7007291" y="2990076"/>
                  <a:pt x="7014416" y="2982952"/>
                  <a:pt x="7014416" y="2968702"/>
                </a:cubicBezTo>
                <a:cubicBezTo>
                  <a:pt x="7014416" y="2962765"/>
                  <a:pt x="7013228" y="2958015"/>
                  <a:pt x="7010853" y="2954453"/>
                </a:cubicBezTo>
                <a:lnTo>
                  <a:pt x="6656399" y="2325698"/>
                </a:lnTo>
                <a:lnTo>
                  <a:pt x="7009072" y="1702287"/>
                </a:lnTo>
                <a:cubicBezTo>
                  <a:pt x="7011447" y="1698724"/>
                  <a:pt x="7012635" y="1693974"/>
                  <a:pt x="7012635" y="1688037"/>
                </a:cubicBezTo>
                <a:cubicBezTo>
                  <a:pt x="7012635" y="1673788"/>
                  <a:pt x="7005510" y="1666663"/>
                  <a:pt x="6991260" y="1666663"/>
                </a:cubicBezTo>
                <a:lnTo>
                  <a:pt x="6579809" y="1666663"/>
                </a:lnTo>
                <a:cubicBezTo>
                  <a:pt x="6570309" y="1666663"/>
                  <a:pt x="6562888" y="1670225"/>
                  <a:pt x="6557544" y="1677350"/>
                </a:cubicBezTo>
                <a:cubicBezTo>
                  <a:pt x="6552201" y="1684475"/>
                  <a:pt x="6547154" y="1692787"/>
                  <a:pt x="6542405" y="1702287"/>
                </a:cubicBezTo>
                <a:lnTo>
                  <a:pt x="6248510" y="2263357"/>
                </a:lnTo>
                <a:lnTo>
                  <a:pt x="6248510" y="1702287"/>
                </a:lnTo>
                <a:cubicBezTo>
                  <a:pt x="6248510" y="1692787"/>
                  <a:pt x="6244948" y="1684475"/>
                  <a:pt x="6237824" y="1677350"/>
                </a:cubicBezTo>
                <a:cubicBezTo>
                  <a:pt x="6230699" y="1670225"/>
                  <a:pt x="6222386" y="1666663"/>
                  <a:pt x="6212887" y="1666663"/>
                </a:cubicBezTo>
                <a:close/>
                <a:moveTo>
                  <a:pt x="4537325" y="1666663"/>
                </a:moveTo>
                <a:cubicBezTo>
                  <a:pt x="4520701" y="1666663"/>
                  <a:pt x="4506154" y="1672897"/>
                  <a:pt x="4493686" y="1685366"/>
                </a:cubicBezTo>
                <a:cubicBezTo>
                  <a:pt x="4481218" y="1697834"/>
                  <a:pt x="4474984" y="1712380"/>
                  <a:pt x="4474984" y="1729004"/>
                </a:cubicBezTo>
                <a:lnTo>
                  <a:pt x="4474984" y="2954453"/>
                </a:lnTo>
                <a:cubicBezTo>
                  <a:pt x="4474984" y="2963952"/>
                  <a:pt x="4478824" y="2972265"/>
                  <a:pt x="4486506" y="2979389"/>
                </a:cubicBezTo>
                <a:cubicBezTo>
                  <a:pt x="4494187" y="2986514"/>
                  <a:pt x="4502759" y="2990076"/>
                  <a:pt x="4512222" y="2990076"/>
                </a:cubicBezTo>
                <a:lnTo>
                  <a:pt x="4836729" y="2990076"/>
                </a:lnTo>
                <a:cubicBezTo>
                  <a:pt x="4846192" y="2990076"/>
                  <a:pt x="4854764" y="2986514"/>
                  <a:pt x="4862445" y="2979389"/>
                </a:cubicBezTo>
                <a:cubicBezTo>
                  <a:pt x="4870126" y="2972265"/>
                  <a:pt x="4873967" y="2963952"/>
                  <a:pt x="4873967" y="2954453"/>
                </a:cubicBezTo>
                <a:lnTo>
                  <a:pt x="4873967" y="2462848"/>
                </a:lnTo>
                <a:cubicBezTo>
                  <a:pt x="4873967" y="2452161"/>
                  <a:pt x="4876936" y="2446818"/>
                  <a:pt x="4882872" y="2446818"/>
                </a:cubicBezTo>
                <a:cubicBezTo>
                  <a:pt x="4888847" y="2446818"/>
                  <a:pt x="4894812" y="2451568"/>
                  <a:pt x="4900769" y="2461067"/>
                </a:cubicBezTo>
                <a:lnTo>
                  <a:pt x="5196082" y="2950891"/>
                </a:lnTo>
                <a:cubicBezTo>
                  <a:pt x="5202056" y="2961577"/>
                  <a:pt x="5209817" y="2970780"/>
                  <a:pt x="5219361" y="2978499"/>
                </a:cubicBezTo>
                <a:cubicBezTo>
                  <a:pt x="5228908" y="2986217"/>
                  <a:pt x="5240240" y="2990076"/>
                  <a:pt x="5253358" y="2990076"/>
                </a:cubicBezTo>
                <a:lnTo>
                  <a:pt x="5559413" y="2990076"/>
                </a:lnTo>
                <a:cubicBezTo>
                  <a:pt x="5576112" y="2990076"/>
                  <a:pt x="5590728" y="2983842"/>
                  <a:pt x="5603261" y="2971374"/>
                </a:cubicBezTo>
                <a:cubicBezTo>
                  <a:pt x="5615794" y="2958906"/>
                  <a:pt x="5622061" y="2944360"/>
                  <a:pt x="5622061" y="2927735"/>
                </a:cubicBezTo>
                <a:lnTo>
                  <a:pt x="5622061" y="1702287"/>
                </a:lnTo>
                <a:cubicBezTo>
                  <a:pt x="5622061" y="1692787"/>
                  <a:pt x="5618485" y="1684475"/>
                  <a:pt x="5611332" y="1677350"/>
                </a:cubicBezTo>
                <a:cubicBezTo>
                  <a:pt x="5604179" y="1670225"/>
                  <a:pt x="5595826" y="1666663"/>
                  <a:pt x="5586270" y="1666663"/>
                </a:cubicBezTo>
                <a:lnTo>
                  <a:pt x="5258868" y="1666663"/>
                </a:lnTo>
                <a:cubicBezTo>
                  <a:pt x="5249313" y="1666663"/>
                  <a:pt x="5240959" y="1670225"/>
                  <a:pt x="5233806" y="1677350"/>
                </a:cubicBezTo>
                <a:cubicBezTo>
                  <a:pt x="5226653" y="1684475"/>
                  <a:pt x="5223077" y="1692787"/>
                  <a:pt x="5223077" y="1702287"/>
                </a:cubicBezTo>
                <a:lnTo>
                  <a:pt x="5223077" y="2208140"/>
                </a:lnTo>
                <a:cubicBezTo>
                  <a:pt x="5223077" y="2216452"/>
                  <a:pt x="5222186" y="2221202"/>
                  <a:pt x="5220406" y="2222390"/>
                </a:cubicBezTo>
                <a:cubicBezTo>
                  <a:pt x="5218624" y="2223577"/>
                  <a:pt x="5216547" y="2224171"/>
                  <a:pt x="5214171" y="2224171"/>
                </a:cubicBezTo>
                <a:cubicBezTo>
                  <a:pt x="5211796" y="2224171"/>
                  <a:pt x="5209422" y="2223577"/>
                  <a:pt x="5207047" y="2222390"/>
                </a:cubicBezTo>
                <a:cubicBezTo>
                  <a:pt x="5204672" y="2221202"/>
                  <a:pt x="5201110" y="2216452"/>
                  <a:pt x="5196360" y="2208140"/>
                </a:cubicBezTo>
                <a:lnTo>
                  <a:pt x="4897122" y="1716536"/>
                </a:lnTo>
                <a:cubicBezTo>
                  <a:pt x="4889997" y="1703474"/>
                  <a:pt x="4881092" y="1691897"/>
                  <a:pt x="4870404" y="1681803"/>
                </a:cubicBezTo>
                <a:cubicBezTo>
                  <a:pt x="4859717" y="1671710"/>
                  <a:pt x="4846062" y="1666663"/>
                  <a:pt x="4829437" y="1666663"/>
                </a:cubicBezTo>
                <a:close/>
                <a:moveTo>
                  <a:pt x="1884108" y="1666663"/>
                </a:moveTo>
                <a:cubicBezTo>
                  <a:pt x="1874608" y="1666663"/>
                  <a:pt x="1865999" y="1670225"/>
                  <a:pt x="1858281" y="1677350"/>
                </a:cubicBezTo>
                <a:cubicBezTo>
                  <a:pt x="1850562" y="1684475"/>
                  <a:pt x="1846703" y="1692787"/>
                  <a:pt x="1846703" y="1702287"/>
                </a:cubicBezTo>
                <a:lnTo>
                  <a:pt x="1846703" y="2954453"/>
                </a:lnTo>
                <a:cubicBezTo>
                  <a:pt x="1846703" y="2963952"/>
                  <a:pt x="1850562" y="2972265"/>
                  <a:pt x="1858281" y="2979389"/>
                </a:cubicBezTo>
                <a:cubicBezTo>
                  <a:pt x="1865999" y="2986514"/>
                  <a:pt x="1874608" y="2990076"/>
                  <a:pt x="1884108" y="2990076"/>
                </a:cubicBezTo>
                <a:lnTo>
                  <a:pt x="2231437" y="2990076"/>
                </a:lnTo>
                <a:cubicBezTo>
                  <a:pt x="2240937" y="2990076"/>
                  <a:pt x="2249249" y="2986514"/>
                  <a:pt x="2256373" y="2979389"/>
                </a:cubicBezTo>
                <a:cubicBezTo>
                  <a:pt x="2263498" y="2972265"/>
                  <a:pt x="2267061" y="2963952"/>
                  <a:pt x="2267061" y="2954453"/>
                </a:cubicBezTo>
                <a:lnTo>
                  <a:pt x="2267061" y="2500253"/>
                </a:lnTo>
                <a:lnTo>
                  <a:pt x="2571641" y="2500253"/>
                </a:lnTo>
                <a:lnTo>
                  <a:pt x="2571641" y="2954453"/>
                </a:lnTo>
                <a:cubicBezTo>
                  <a:pt x="2571641" y="2963952"/>
                  <a:pt x="2575501" y="2972265"/>
                  <a:pt x="2583219" y="2979389"/>
                </a:cubicBezTo>
                <a:cubicBezTo>
                  <a:pt x="2590937" y="2986514"/>
                  <a:pt x="2599546" y="2990076"/>
                  <a:pt x="2609046" y="2990076"/>
                </a:cubicBezTo>
                <a:lnTo>
                  <a:pt x="2956375" y="2990076"/>
                </a:lnTo>
                <a:cubicBezTo>
                  <a:pt x="2965875" y="2990076"/>
                  <a:pt x="2974187" y="2986514"/>
                  <a:pt x="2981312" y="2979389"/>
                </a:cubicBezTo>
                <a:cubicBezTo>
                  <a:pt x="2988436" y="2972265"/>
                  <a:pt x="2991999" y="2963952"/>
                  <a:pt x="2991999" y="2954453"/>
                </a:cubicBezTo>
                <a:lnTo>
                  <a:pt x="2991999" y="1702287"/>
                </a:lnTo>
                <a:cubicBezTo>
                  <a:pt x="2991999" y="1692787"/>
                  <a:pt x="2988436" y="1684475"/>
                  <a:pt x="2981312" y="1677350"/>
                </a:cubicBezTo>
                <a:cubicBezTo>
                  <a:pt x="2974187" y="1670225"/>
                  <a:pt x="2965875" y="1666663"/>
                  <a:pt x="2956375" y="1666663"/>
                </a:cubicBezTo>
                <a:lnTo>
                  <a:pt x="2609046" y="1666663"/>
                </a:lnTo>
                <a:cubicBezTo>
                  <a:pt x="2599546" y="1666663"/>
                  <a:pt x="2590937" y="1670225"/>
                  <a:pt x="2583219" y="1677350"/>
                </a:cubicBezTo>
                <a:cubicBezTo>
                  <a:pt x="2575501" y="1684475"/>
                  <a:pt x="2571641" y="1692787"/>
                  <a:pt x="2571641" y="1702287"/>
                </a:cubicBezTo>
                <a:lnTo>
                  <a:pt x="2571641" y="2140456"/>
                </a:lnTo>
                <a:lnTo>
                  <a:pt x="2267061" y="2140456"/>
                </a:lnTo>
                <a:lnTo>
                  <a:pt x="2267061" y="1702287"/>
                </a:lnTo>
                <a:cubicBezTo>
                  <a:pt x="2267061" y="1692787"/>
                  <a:pt x="2263498" y="1684475"/>
                  <a:pt x="2256373" y="1677350"/>
                </a:cubicBezTo>
                <a:cubicBezTo>
                  <a:pt x="2249249" y="1670225"/>
                  <a:pt x="2240937" y="1666663"/>
                  <a:pt x="2231437" y="1666663"/>
                </a:cubicBezTo>
                <a:close/>
                <a:moveTo>
                  <a:pt x="752566" y="1666663"/>
                </a:moveTo>
                <a:cubicBezTo>
                  <a:pt x="743067" y="1666663"/>
                  <a:pt x="734755" y="1670225"/>
                  <a:pt x="727630" y="1677350"/>
                </a:cubicBezTo>
                <a:cubicBezTo>
                  <a:pt x="720505" y="1684475"/>
                  <a:pt x="716943" y="1692787"/>
                  <a:pt x="716943" y="1702287"/>
                </a:cubicBezTo>
                <a:lnTo>
                  <a:pt x="716943" y="1973025"/>
                </a:lnTo>
                <a:cubicBezTo>
                  <a:pt x="716943" y="1982525"/>
                  <a:pt x="720505" y="1990837"/>
                  <a:pt x="727630" y="1997962"/>
                </a:cubicBezTo>
                <a:cubicBezTo>
                  <a:pt x="734755" y="2005086"/>
                  <a:pt x="743067" y="2008649"/>
                  <a:pt x="752566" y="2008649"/>
                </a:cubicBezTo>
                <a:lnTo>
                  <a:pt x="1001931" y="2008649"/>
                </a:lnTo>
                <a:lnTo>
                  <a:pt x="1001931" y="2954453"/>
                </a:lnTo>
                <a:cubicBezTo>
                  <a:pt x="1001931" y="2963952"/>
                  <a:pt x="1005507" y="2972265"/>
                  <a:pt x="1012659" y="2979389"/>
                </a:cubicBezTo>
                <a:cubicBezTo>
                  <a:pt x="1019812" y="2986514"/>
                  <a:pt x="1028157" y="2990076"/>
                  <a:pt x="1037693" y="2990076"/>
                </a:cubicBezTo>
                <a:lnTo>
                  <a:pt x="1386526" y="2990076"/>
                </a:lnTo>
                <a:cubicBezTo>
                  <a:pt x="1396062" y="2990076"/>
                  <a:pt x="1404407" y="2986514"/>
                  <a:pt x="1411559" y="2979389"/>
                </a:cubicBezTo>
                <a:cubicBezTo>
                  <a:pt x="1418712" y="2972265"/>
                  <a:pt x="1422288" y="2963952"/>
                  <a:pt x="1422288" y="2954453"/>
                </a:cubicBezTo>
                <a:lnTo>
                  <a:pt x="1422288" y="2008649"/>
                </a:lnTo>
                <a:lnTo>
                  <a:pt x="1664528" y="2008649"/>
                </a:lnTo>
                <a:cubicBezTo>
                  <a:pt x="1674027" y="2008649"/>
                  <a:pt x="1682636" y="2005086"/>
                  <a:pt x="1690355" y="1997962"/>
                </a:cubicBezTo>
                <a:cubicBezTo>
                  <a:pt x="1698073" y="1990837"/>
                  <a:pt x="1701933" y="1982525"/>
                  <a:pt x="1701933" y="1973025"/>
                </a:cubicBezTo>
                <a:lnTo>
                  <a:pt x="1701933" y="1702287"/>
                </a:lnTo>
                <a:cubicBezTo>
                  <a:pt x="1701933" y="1692787"/>
                  <a:pt x="1698073" y="1684475"/>
                  <a:pt x="1690355" y="1677350"/>
                </a:cubicBezTo>
                <a:cubicBezTo>
                  <a:pt x="1682636" y="1670225"/>
                  <a:pt x="1674027" y="1666663"/>
                  <a:pt x="1664528" y="1666663"/>
                </a:cubicBezTo>
                <a:close/>
                <a:moveTo>
                  <a:pt x="9368224" y="1648851"/>
                </a:moveTo>
                <a:cubicBezTo>
                  <a:pt x="9294602" y="1648851"/>
                  <a:pt x="9223652" y="1658945"/>
                  <a:pt x="9155373" y="1679131"/>
                </a:cubicBezTo>
                <a:cubicBezTo>
                  <a:pt x="9087096" y="1699318"/>
                  <a:pt x="9026832" y="1732863"/>
                  <a:pt x="8974584" y="1779768"/>
                </a:cubicBezTo>
                <a:cubicBezTo>
                  <a:pt x="8922336" y="1826672"/>
                  <a:pt x="8880479" y="1888419"/>
                  <a:pt x="8849011" y="1965010"/>
                </a:cubicBezTo>
                <a:cubicBezTo>
                  <a:pt x="8817544" y="2041601"/>
                  <a:pt x="8801810" y="2136893"/>
                  <a:pt x="8801810" y="2250889"/>
                </a:cubicBezTo>
                <a:lnTo>
                  <a:pt x="8801810" y="2405851"/>
                </a:lnTo>
                <a:cubicBezTo>
                  <a:pt x="8801810" y="2519846"/>
                  <a:pt x="8817544" y="2615139"/>
                  <a:pt x="8849011" y="2691729"/>
                </a:cubicBezTo>
                <a:cubicBezTo>
                  <a:pt x="8880479" y="2768320"/>
                  <a:pt x="8922336" y="2830067"/>
                  <a:pt x="8974584" y="2876972"/>
                </a:cubicBezTo>
                <a:cubicBezTo>
                  <a:pt x="9026832" y="2923876"/>
                  <a:pt x="9087096" y="2957422"/>
                  <a:pt x="9155373" y="2977608"/>
                </a:cubicBezTo>
                <a:cubicBezTo>
                  <a:pt x="9223652" y="2997795"/>
                  <a:pt x="9294602" y="3007888"/>
                  <a:pt x="9368224" y="3007888"/>
                </a:cubicBezTo>
                <a:cubicBezTo>
                  <a:pt x="9441846" y="3007888"/>
                  <a:pt x="9512796" y="2997795"/>
                  <a:pt x="9581074" y="2977608"/>
                </a:cubicBezTo>
                <a:cubicBezTo>
                  <a:pt x="9649352" y="2957422"/>
                  <a:pt x="9709616" y="2923876"/>
                  <a:pt x="9761863" y="2876972"/>
                </a:cubicBezTo>
                <a:cubicBezTo>
                  <a:pt x="9814111" y="2830067"/>
                  <a:pt x="9855968" y="2768320"/>
                  <a:pt x="9887436" y="2691729"/>
                </a:cubicBezTo>
                <a:cubicBezTo>
                  <a:pt x="9918904" y="2615139"/>
                  <a:pt x="9934637" y="2519846"/>
                  <a:pt x="9934637" y="2405851"/>
                </a:cubicBezTo>
                <a:lnTo>
                  <a:pt x="9934637" y="2250889"/>
                </a:lnTo>
                <a:cubicBezTo>
                  <a:pt x="9934637" y="2136893"/>
                  <a:pt x="9918904" y="2041601"/>
                  <a:pt x="9887436" y="1965010"/>
                </a:cubicBezTo>
                <a:cubicBezTo>
                  <a:pt x="9855968" y="1888419"/>
                  <a:pt x="9814111" y="1826672"/>
                  <a:pt x="9761863" y="1779768"/>
                </a:cubicBezTo>
                <a:cubicBezTo>
                  <a:pt x="9709616" y="1732863"/>
                  <a:pt x="9649352" y="1699318"/>
                  <a:pt x="9581074" y="1679131"/>
                </a:cubicBezTo>
                <a:cubicBezTo>
                  <a:pt x="9512796" y="1658945"/>
                  <a:pt x="9441846" y="1648851"/>
                  <a:pt x="9368224" y="1648851"/>
                </a:cubicBezTo>
                <a:close/>
                <a:moveTo>
                  <a:pt x="3729424" y="1648851"/>
                </a:moveTo>
                <a:cubicBezTo>
                  <a:pt x="3674801" y="1648851"/>
                  <a:pt x="3625522" y="1652414"/>
                  <a:pt x="3581587" y="1659538"/>
                </a:cubicBezTo>
                <a:cubicBezTo>
                  <a:pt x="3537650" y="1666663"/>
                  <a:pt x="3499059" y="1678834"/>
                  <a:pt x="3465810" y="1696053"/>
                </a:cubicBezTo>
                <a:cubicBezTo>
                  <a:pt x="3432561" y="1713271"/>
                  <a:pt x="3405250" y="1736723"/>
                  <a:pt x="3383876" y="1766409"/>
                </a:cubicBezTo>
                <a:cubicBezTo>
                  <a:pt x="3362502" y="1796095"/>
                  <a:pt x="3347659" y="1833500"/>
                  <a:pt x="3339347" y="1878623"/>
                </a:cubicBezTo>
                <a:lnTo>
                  <a:pt x="3127387" y="2954453"/>
                </a:lnTo>
                <a:cubicBezTo>
                  <a:pt x="3125012" y="2963952"/>
                  <a:pt x="3125902" y="2972265"/>
                  <a:pt x="3130059" y="2979389"/>
                </a:cubicBezTo>
                <a:cubicBezTo>
                  <a:pt x="3134215" y="2986514"/>
                  <a:pt x="3142230" y="2990076"/>
                  <a:pt x="3154104" y="2990076"/>
                </a:cubicBezTo>
                <a:lnTo>
                  <a:pt x="3524589" y="2990076"/>
                </a:lnTo>
                <a:cubicBezTo>
                  <a:pt x="3534088" y="2990076"/>
                  <a:pt x="3542104" y="2986514"/>
                  <a:pt x="3548635" y="2979389"/>
                </a:cubicBezTo>
                <a:cubicBezTo>
                  <a:pt x="3555166" y="2972265"/>
                  <a:pt x="3559619" y="2963952"/>
                  <a:pt x="3561994" y="2954453"/>
                </a:cubicBezTo>
                <a:lnTo>
                  <a:pt x="3594055" y="2754961"/>
                </a:lnTo>
                <a:lnTo>
                  <a:pt x="3864793" y="2754961"/>
                </a:lnTo>
                <a:lnTo>
                  <a:pt x="3896855" y="2954453"/>
                </a:lnTo>
                <a:cubicBezTo>
                  <a:pt x="3899229" y="2963952"/>
                  <a:pt x="3903682" y="2972265"/>
                  <a:pt x="3910213" y="2979389"/>
                </a:cubicBezTo>
                <a:cubicBezTo>
                  <a:pt x="3916744" y="2986514"/>
                  <a:pt x="3924759" y="2990076"/>
                  <a:pt x="3934260" y="2990076"/>
                </a:cubicBezTo>
                <a:lnTo>
                  <a:pt x="4304743" y="2990076"/>
                </a:lnTo>
                <a:cubicBezTo>
                  <a:pt x="4316618" y="2990076"/>
                  <a:pt x="4324634" y="2986514"/>
                  <a:pt x="4328790" y="2979389"/>
                </a:cubicBezTo>
                <a:cubicBezTo>
                  <a:pt x="4332946" y="2972265"/>
                  <a:pt x="4333836" y="2963952"/>
                  <a:pt x="4331462" y="2954453"/>
                </a:cubicBezTo>
                <a:lnTo>
                  <a:pt x="4119501" y="1878623"/>
                </a:lnTo>
                <a:cubicBezTo>
                  <a:pt x="4110002" y="1833500"/>
                  <a:pt x="4094565" y="1796095"/>
                  <a:pt x="4073191" y="1766409"/>
                </a:cubicBezTo>
                <a:cubicBezTo>
                  <a:pt x="4051817" y="1736723"/>
                  <a:pt x="4024802" y="1713271"/>
                  <a:pt x="3992147" y="1696053"/>
                </a:cubicBezTo>
                <a:cubicBezTo>
                  <a:pt x="3959493" y="1678834"/>
                  <a:pt x="3921197" y="1666663"/>
                  <a:pt x="3877262" y="1659538"/>
                </a:cubicBezTo>
                <a:cubicBezTo>
                  <a:pt x="3833326" y="1652414"/>
                  <a:pt x="3784047" y="1648851"/>
                  <a:pt x="3729424" y="1648851"/>
                </a:cubicBezTo>
                <a:close/>
                <a:moveTo>
                  <a:pt x="0" y="0"/>
                </a:moveTo>
                <a:lnTo>
                  <a:pt x="12192000" y="0"/>
                </a:lnTo>
                <a:lnTo>
                  <a:pt x="12192000" y="6858000"/>
                </a:lnTo>
                <a:lnTo>
                  <a:pt x="0" y="6858000"/>
                </a:lnTo>
                <a:close/>
              </a:path>
            </a:pathLst>
          </a:cu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4" name="Rectangle 13">
            <a:extLst>
              <a:ext uri="{FF2B5EF4-FFF2-40B4-BE49-F238E27FC236}">
                <a16:creationId xmlns:a16="http://schemas.microsoft.com/office/drawing/2014/main" id="{DFA1A06E-767D-820F-7DD8-39AFA5CF44E5}"/>
              </a:ext>
            </a:extLst>
          </p:cNvPr>
          <p:cNvSpPr/>
          <p:nvPr/>
        </p:nvSpPr>
        <p:spPr>
          <a:xfrm>
            <a:off x="18418884" y="1090251"/>
            <a:ext cx="321971" cy="538088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5" name="Picture 4">
            <a:extLst>
              <a:ext uri="{FF2B5EF4-FFF2-40B4-BE49-F238E27FC236}">
                <a16:creationId xmlns:a16="http://schemas.microsoft.com/office/drawing/2014/main" id="{AB815312-5095-AB4D-566C-772C5D84D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5743" y="260278"/>
            <a:ext cx="2342573" cy="1954163"/>
          </a:xfrm>
          <a:prstGeom prst="rect">
            <a:avLst/>
          </a:prstGeom>
        </p:spPr>
      </p:pic>
      <p:pic>
        <p:nvPicPr>
          <p:cNvPr id="6" name="Picture 5">
            <a:extLst>
              <a:ext uri="{FF2B5EF4-FFF2-40B4-BE49-F238E27FC236}">
                <a16:creationId xmlns:a16="http://schemas.microsoft.com/office/drawing/2014/main" id="{79834F98-432F-1C08-9A79-991B3290AA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854" y="257176"/>
            <a:ext cx="1583609" cy="1455899"/>
          </a:xfrm>
          <a:prstGeom prst="rect">
            <a:avLst/>
          </a:prstGeom>
        </p:spPr>
      </p:pic>
      <p:sp>
        <p:nvSpPr>
          <p:cNvPr id="7" name="TextBox 101">
            <a:extLst>
              <a:ext uri="{FF2B5EF4-FFF2-40B4-BE49-F238E27FC236}">
                <a16:creationId xmlns:a16="http://schemas.microsoft.com/office/drawing/2014/main" id="{BE345BAF-C97A-D157-B28F-FB51E8E2C9D7}"/>
              </a:ext>
            </a:extLst>
          </p:cNvPr>
          <p:cNvSpPr>
            <a:spLocks noChangeArrowheads="1"/>
          </p:cNvSpPr>
          <p:nvPr/>
        </p:nvSpPr>
        <p:spPr bwMode="auto">
          <a:xfrm>
            <a:off x="6348756" y="6894657"/>
            <a:ext cx="52177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4000" b="1" dirty="0">
                <a:solidFill>
                  <a:schemeClr val="bg2">
                    <a:lumMod val="25000"/>
                  </a:schemeClr>
                </a:solidFill>
                <a:latin typeface="+mn-lt"/>
                <a:ea typeface="+mn-ea"/>
                <a:cs typeface="+mn-ea"/>
                <a:sym typeface="+mn-lt"/>
              </a:rPr>
              <a:t>Under Supervision</a:t>
            </a:r>
          </a:p>
          <a:p>
            <a:pPr algn="ctr"/>
            <a:r>
              <a:rPr lang="en-US" altLang="zh-CN" sz="3200" b="1" dirty="0">
                <a:solidFill>
                  <a:schemeClr val="bg2">
                    <a:lumMod val="25000"/>
                  </a:schemeClr>
                </a:solidFill>
                <a:latin typeface="+mn-lt"/>
                <a:ea typeface="+mn-ea"/>
                <a:cs typeface="+mn-ea"/>
                <a:sym typeface="+mn-lt"/>
              </a:rPr>
              <a:t>Eng. Soha Nagi</a:t>
            </a:r>
          </a:p>
        </p:txBody>
      </p:sp>
      <p:grpSp>
        <p:nvGrpSpPr>
          <p:cNvPr id="8" name="Group 7">
            <a:extLst>
              <a:ext uri="{FF2B5EF4-FFF2-40B4-BE49-F238E27FC236}">
                <a16:creationId xmlns:a16="http://schemas.microsoft.com/office/drawing/2014/main" id="{40FF6780-E26D-23D5-33C0-5F3DDA335402}"/>
              </a:ext>
            </a:extLst>
          </p:cNvPr>
          <p:cNvGrpSpPr/>
          <p:nvPr/>
        </p:nvGrpSpPr>
        <p:grpSpPr>
          <a:xfrm>
            <a:off x="7874045" y="9417756"/>
            <a:ext cx="2068571" cy="499912"/>
            <a:chOff x="8724956" y="9410700"/>
            <a:chExt cx="1333444" cy="499912"/>
          </a:xfrm>
        </p:grpSpPr>
        <p:sp>
          <p:nvSpPr>
            <p:cNvPr id="10" name="Rectangle: Rounded Corners 9">
              <a:extLst>
                <a:ext uri="{FF2B5EF4-FFF2-40B4-BE49-F238E27FC236}">
                  <a16:creationId xmlns:a16="http://schemas.microsoft.com/office/drawing/2014/main" id="{26EF5F7A-6E2F-E7B9-1B91-239183CA82CB}"/>
                </a:ext>
              </a:extLst>
            </p:cNvPr>
            <p:cNvSpPr/>
            <p:nvPr/>
          </p:nvSpPr>
          <p:spPr>
            <a:xfrm>
              <a:off x="8724956" y="9410700"/>
              <a:ext cx="1333444" cy="491512"/>
            </a:xfrm>
            <a:prstGeom prst="roundRect">
              <a:avLst/>
            </a:prstGeom>
            <a:solidFill>
              <a:srgbClr val="10B3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838687BA-CDE6-36C1-F1B4-0A7F4E09C821}"/>
                </a:ext>
              </a:extLst>
            </p:cNvPr>
            <p:cNvSpPr txBox="1"/>
            <p:nvPr/>
          </p:nvSpPr>
          <p:spPr>
            <a:xfrm>
              <a:off x="8975725" y="9448947"/>
              <a:ext cx="1082675" cy="461665"/>
            </a:xfrm>
            <a:prstGeom prst="rect">
              <a:avLst/>
            </a:prstGeom>
            <a:noFill/>
          </p:spPr>
          <p:txBody>
            <a:bodyPr wrap="square">
              <a:spAutoFit/>
            </a:bodyPr>
            <a:lstStyle/>
            <a:p>
              <a:r>
                <a:rPr lang="en-US" sz="2400" b="1" dirty="0">
                  <a:solidFill>
                    <a:schemeClr val="bg1"/>
                  </a:solidFill>
                </a:rPr>
                <a:t>Group 3</a:t>
              </a:r>
            </a:p>
          </p:txBody>
        </p:sp>
      </p:grpSp>
      <p:sp>
        <p:nvSpPr>
          <p:cNvPr id="16" name="TextBox 15">
            <a:extLst>
              <a:ext uri="{FF2B5EF4-FFF2-40B4-BE49-F238E27FC236}">
                <a16:creationId xmlns:a16="http://schemas.microsoft.com/office/drawing/2014/main" id="{B2BA06A1-920B-684F-25B5-EB4C7040AEDE}"/>
              </a:ext>
            </a:extLst>
          </p:cNvPr>
          <p:cNvSpPr txBox="1"/>
          <p:nvPr/>
        </p:nvSpPr>
        <p:spPr>
          <a:xfrm>
            <a:off x="7314827" y="8582225"/>
            <a:ext cx="3124946" cy="584775"/>
          </a:xfrm>
          <a:prstGeom prst="rect">
            <a:avLst/>
          </a:prstGeom>
          <a:noFill/>
        </p:spPr>
        <p:txBody>
          <a:bodyPr wrap="square">
            <a:spAutoFit/>
          </a:bodyPr>
          <a:lstStyle/>
          <a:p>
            <a:pPr algn="ctr"/>
            <a:r>
              <a:rPr lang="en-US" altLang="zh-CN" sz="3200" b="1" dirty="0">
                <a:solidFill>
                  <a:schemeClr val="bg2">
                    <a:lumMod val="25000"/>
                  </a:schemeClr>
                </a:solidFill>
                <a:latin typeface="+mn-lt"/>
                <a:ea typeface="+mn-ea"/>
                <a:cs typeface="+mn-ea"/>
                <a:sym typeface="+mn-lt"/>
              </a:rPr>
              <a:t>Prepared by</a:t>
            </a:r>
          </a:p>
        </p:txBody>
      </p:sp>
      <p:sp>
        <p:nvSpPr>
          <p:cNvPr id="17" name="TextBox 101">
            <a:extLst>
              <a:ext uri="{FF2B5EF4-FFF2-40B4-BE49-F238E27FC236}">
                <a16:creationId xmlns:a16="http://schemas.microsoft.com/office/drawing/2014/main" id="{66730BC0-AE0E-79A2-F478-D53D9F711AE8}"/>
              </a:ext>
            </a:extLst>
          </p:cNvPr>
          <p:cNvSpPr>
            <a:spLocks noChangeArrowheads="1"/>
          </p:cNvSpPr>
          <p:nvPr/>
        </p:nvSpPr>
        <p:spPr bwMode="auto">
          <a:xfrm>
            <a:off x="2895600" y="5026107"/>
            <a:ext cx="11963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4400" b="1" spc="300" dirty="0">
                <a:solidFill>
                  <a:schemeClr val="tx1">
                    <a:lumMod val="75000"/>
                    <a:lumOff val="25000"/>
                  </a:schemeClr>
                </a:solidFill>
                <a:latin typeface="+mn-lt"/>
                <a:ea typeface="+mn-ea"/>
                <a:cs typeface="+mn-ea"/>
                <a:sym typeface="+mn-lt"/>
              </a:rPr>
              <a:t>Any Question?</a:t>
            </a:r>
          </a:p>
        </p:txBody>
      </p:sp>
    </p:spTree>
    <p:extLst>
      <p:ext uri="{BB962C8B-B14F-4D97-AF65-F5344CB8AC3E}">
        <p14:creationId xmlns:p14="http://schemas.microsoft.com/office/powerpoint/2010/main" val="31389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16667E-7 7.40741E-7 L -0.96849 -0.01134 " pathEditMode="relative" rAng="0" ptsTypes="AA">
                                      <p:cBhvr>
                                        <p:cTn id="6" dur="10000" fill="hold"/>
                                        <p:tgtEl>
                                          <p:spTgt spid="13"/>
                                        </p:tgtEl>
                                        <p:attrNameLst>
                                          <p:attrName>ppt_x</p:attrName>
                                          <p:attrName>ppt_y</p:attrName>
                                        </p:attrNameLst>
                                      </p:cBhvr>
                                      <p:rCtr x="-48424" y="-579"/>
                                    </p:animMotion>
                                  </p:childTnLst>
                                </p:cTn>
                              </p:par>
                              <p:par>
                                <p:cTn id="7" presetID="35" presetClass="path" presetSubtype="0" accel="50000" decel="50000" fill="hold" grpId="0" nodeType="withEffect">
                                  <p:stCondLst>
                                    <p:cond delay="0"/>
                                  </p:stCondLst>
                                  <p:childTnLst>
                                    <p:animMotion origin="layout" path="M 4.58333E-6 -2.59259E-6 L -0.97214 -0.00972 " pathEditMode="relative" rAng="0" ptsTypes="AA">
                                      <p:cBhvr>
                                        <p:cTn id="8" dur="10000" fill="hold"/>
                                        <p:tgtEl>
                                          <p:spTgt spid="14"/>
                                        </p:tgtEl>
                                        <p:attrNameLst>
                                          <p:attrName>ppt_x</p:attrName>
                                          <p:attrName>ppt_y</p:attrName>
                                        </p:attrNameLst>
                                      </p:cBhvr>
                                      <p:rCtr x="-48607" y="-486"/>
                                    </p:animMotion>
                                  </p:childTnLst>
                                </p:cTn>
                              </p:par>
                            </p:childTnLst>
                          </p:cTn>
                        </p:par>
                        <p:par>
                          <p:cTn id="9" fill="hold">
                            <p:stCondLst>
                              <p:cond delay="10000"/>
                            </p:stCondLst>
                            <p:childTnLst>
                              <p:par>
                                <p:cTn id="10" presetID="47"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500"/>
                            </p:stCondLst>
                            <p:childTnLst>
                              <p:par>
                                <p:cTn id="16" presetID="47"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1500"/>
                            </p:stCondLst>
                            <p:childTnLst>
                              <p:par>
                                <p:cTn id="26" presetID="42"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p:cNvSpPr txBox="1"/>
          <p:nvPr/>
        </p:nvSpPr>
        <p:spPr>
          <a:xfrm>
            <a:off x="8622225" y="4399097"/>
            <a:ext cx="9396227" cy="1488806"/>
          </a:xfrm>
          <a:prstGeom prst="rect">
            <a:avLst/>
          </a:prstGeom>
          <a:noFill/>
        </p:spPr>
        <p:txBody>
          <a:bodyPr wrap="square" lIns="0" tIns="0" rIns="0" bIns="0" rtlCol="0">
            <a:spAutoFit/>
          </a:bodyPr>
          <a:lstStyle/>
          <a:p>
            <a:pPr>
              <a:lnSpc>
                <a:spcPct val="130000"/>
              </a:lnSpc>
            </a:pPr>
            <a:r>
              <a:rPr lang="en-US" altLang="zh-CN" sz="8099" b="1" dirty="0">
                <a:solidFill>
                  <a:schemeClr val="bg1"/>
                </a:solidFill>
                <a:latin typeface="Arial Black"/>
                <a:ea typeface="微软雅黑"/>
                <a:cs typeface="+mn-ea"/>
                <a:sym typeface="Arial Black"/>
              </a:rPr>
              <a:t>Introduction</a:t>
            </a:r>
            <a:endParaRPr lang="zh-CN" altLang="en-US" sz="8099" b="1" dirty="0">
              <a:solidFill>
                <a:schemeClr val="bg1"/>
              </a:solidFill>
              <a:latin typeface="Arial Black"/>
              <a:ea typeface="微软雅黑"/>
              <a:cs typeface="+mn-ea"/>
              <a:sym typeface="Arial Black"/>
            </a:endParaRPr>
          </a:p>
        </p:txBody>
      </p:sp>
      <p:sp>
        <p:nvSpPr>
          <p:cNvPr id="28" name="PA_矩形 30"/>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01</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7332864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3ECD2-ABE2-FCE1-A59B-0F9D47FE7DB5}"/>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p:cNvSpPr txBox="1"/>
          <p:nvPr/>
        </p:nvSpPr>
        <p:spPr>
          <a:xfrm>
            <a:off x="561107" y="2476500"/>
            <a:ext cx="9575028" cy="3231654"/>
          </a:xfrm>
          <a:prstGeom prst="rect">
            <a:avLst/>
          </a:prstGeom>
          <a:noFill/>
        </p:spPr>
        <p:txBody>
          <a:bodyPr wrap="square" lIns="0" tIns="0" rIns="0" bIns="0" rtlCol="0">
            <a:spAutoFit/>
          </a:bodyPr>
          <a:lstStyle/>
          <a:p>
            <a:r>
              <a:rPr lang="en-US" sz="3000" b="1" dirty="0">
                <a:solidFill>
                  <a:schemeClr val="tx1">
                    <a:lumMod val="65000"/>
                    <a:lumOff val="35000"/>
                  </a:schemeClr>
                </a:solidFill>
                <a:latin typeface="Arial" panose="020B0604020202020204" pitchFamily="34" charset="0"/>
                <a:ea typeface="微软雅黑"/>
                <a:cs typeface="Arial" panose="020B0604020202020204" pitchFamily="34" charset="0"/>
              </a:rPr>
              <a:t>Superstore is a small retail business located in the United States. They sell Furniture, Office Supplies and Technology products and their customers are the mass Consumer, Corporate and Home Offices.</a:t>
            </a:r>
          </a:p>
          <a:p>
            <a:r>
              <a:rPr lang="en-US" sz="3000" b="1" dirty="0">
                <a:solidFill>
                  <a:schemeClr val="tx1">
                    <a:lumMod val="65000"/>
                    <a:lumOff val="35000"/>
                  </a:schemeClr>
                </a:solidFill>
                <a:latin typeface="Arial" panose="020B0604020202020204" pitchFamily="34" charset="0"/>
                <a:ea typeface="微软雅黑"/>
                <a:cs typeface="Arial" panose="020B0604020202020204" pitchFamily="34" charset="0"/>
              </a:rPr>
              <a:t>The data set contains information about customer names ,orders , sales and geographical regions of Superstore.</a:t>
            </a:r>
          </a:p>
        </p:txBody>
      </p:sp>
      <p:sp>
        <p:nvSpPr>
          <p:cNvPr id="6" name="Subtitle 2">
            <a:extLst>
              <a:ext uri="{FF2B5EF4-FFF2-40B4-BE49-F238E27FC236}">
                <a16:creationId xmlns:a16="http://schemas.microsoft.com/office/drawing/2014/main" id="{360062CF-4239-4286-B703-132EC1F0E32B}"/>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06331D2D-8D73-4B13-9708-0E24F960723A}"/>
              </a:ext>
            </a:extLst>
          </p:cNvPr>
          <p:cNvSpPr txBox="1">
            <a:spLocks/>
          </p:cNvSpPr>
          <p:nvPr/>
        </p:nvSpPr>
        <p:spPr>
          <a:xfrm>
            <a:off x="420636" y="880039"/>
            <a:ext cx="4724400"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Introduction</a:t>
            </a:r>
          </a:p>
        </p:txBody>
      </p:sp>
      <p:cxnSp>
        <p:nvCxnSpPr>
          <p:cNvPr id="8" name="直接连接符 7"/>
          <p:cNvCxnSpPr>
            <a:cxnSpLocks/>
          </p:cNvCxnSpPr>
          <p:nvPr/>
        </p:nvCxnSpPr>
        <p:spPr>
          <a:xfrm>
            <a:off x="602283" y="20193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B3A5409-5B50-BEC2-280A-74FE1FBF1C14}"/>
              </a:ext>
            </a:extLst>
          </p:cNvPr>
          <p:cNvPicPr>
            <a:picLocks noChangeAspect="1"/>
          </p:cNvPicPr>
          <p:nvPr/>
        </p:nvPicPr>
        <p:blipFill>
          <a:blip r:embed="rId4">
            <a:extLst>
              <a:ext uri="{28A0092B-C50C-407E-A947-70E740481C1C}">
                <a14:useLocalDpi xmlns:a14="http://schemas.microsoft.com/office/drawing/2010/main" val="0"/>
              </a:ext>
            </a:extLst>
          </a:blip>
          <a:srcRect l="10559"/>
          <a:stretch/>
        </p:blipFill>
        <p:spPr>
          <a:xfrm>
            <a:off x="10290072" y="24245"/>
            <a:ext cx="7997928" cy="10262755"/>
          </a:xfrm>
          <a:prstGeom prst="rect">
            <a:avLst/>
          </a:prstGeom>
        </p:spPr>
      </p:pic>
      <p:sp>
        <p:nvSpPr>
          <p:cNvPr id="16" name="Freeform 2">
            <a:extLst>
              <a:ext uri="{FF2B5EF4-FFF2-40B4-BE49-F238E27FC236}">
                <a16:creationId xmlns:a16="http://schemas.microsoft.com/office/drawing/2014/main" id="{144698E9-2175-ADD1-0721-080BE188A5E7}"/>
              </a:ext>
            </a:extLst>
          </p:cNvPr>
          <p:cNvSpPr/>
          <p:nvPr/>
        </p:nvSpPr>
        <p:spPr>
          <a:xfrm rot="5400000">
            <a:off x="-5184716" y="4739746"/>
            <a:ext cx="10511830" cy="58267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5"/>
            <a:stretch>
              <a:fillRect/>
            </a:stretch>
          </a:blipFill>
        </p:spPr>
        <p:txBody>
          <a:bodyPr/>
          <a:lstStyle/>
          <a:p>
            <a:endParaRPr lang="en-US" dirty="0"/>
          </a:p>
        </p:txBody>
      </p:sp>
    </p:spTree>
    <p:extLst>
      <p:ext uri="{BB962C8B-B14F-4D97-AF65-F5344CB8AC3E}">
        <p14:creationId xmlns:p14="http://schemas.microsoft.com/office/powerpoint/2010/main" val="395826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4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300" fill="hold"/>
                                        <p:tgtEl>
                                          <p:spTgt spid="4"/>
                                        </p:tgtEl>
                                        <p:attrNameLst>
                                          <p:attrName>ppt_y</p:attrName>
                                        </p:attrNameLst>
                                      </p:cBhvr>
                                      <p:tavLst>
                                        <p:tav tm="0">
                                          <p:val>
                                            <p:strVal val="#ppt_y"/>
                                          </p:val>
                                        </p:tav>
                                        <p:tav tm="100000">
                                          <p:val>
                                            <p:strVal val="#ppt_y"/>
                                          </p:val>
                                        </p:tav>
                                      </p:tavLst>
                                    </p:anim>
                                    <p:anim calcmode="lin" valueType="num">
                                      <p:cBhvr>
                                        <p:cTn id="17"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300" tmFilter="0,0; .5, 1; 1, 1"/>
                                        <p:tgtEl>
                                          <p:spTgt spid="4"/>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D6C85-681A-8ED4-BC16-2BF41A946FE7}"/>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7327C80B-521B-E4DF-2558-C589ADFDCEFB}"/>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82F20282-11BD-5F14-853C-36DFD4BDA949}"/>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8740637B-C8CF-CBAE-6642-5607A05F93A8}"/>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DB38088A-450D-6693-DE20-8250090C399B}"/>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28FF19E5-7DF7-2D8B-977F-AE96305C9540}"/>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FF32F48C-032D-09F0-C990-D6169CF7A5CB}"/>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DB057A97-57BF-7CE3-4D2A-43DC285C4B8A}"/>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4108CB81-0CFB-DD24-8A01-20F6A9A4A113}"/>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CA517316-229D-5125-4495-2F5C2AE2A076}"/>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C31D4950-B876-350D-4EF5-904BC3A26037}"/>
              </a:ext>
            </a:extLst>
          </p:cNvPr>
          <p:cNvSpPr txBox="1"/>
          <p:nvPr/>
        </p:nvSpPr>
        <p:spPr>
          <a:xfrm>
            <a:off x="8622225" y="4309523"/>
            <a:ext cx="9396227" cy="992644"/>
          </a:xfrm>
          <a:prstGeom prst="rect">
            <a:avLst/>
          </a:prstGeom>
          <a:noFill/>
        </p:spPr>
        <p:txBody>
          <a:bodyPr wrap="square" lIns="0" tIns="0" rIns="0" bIns="0" rtlCol="0">
            <a:spAutoFit/>
          </a:bodyPr>
          <a:lstStyle/>
          <a:p>
            <a:pPr>
              <a:lnSpc>
                <a:spcPct val="130000"/>
              </a:lnSpc>
            </a:pPr>
            <a:r>
              <a:rPr lang="en-US" altLang="zh-CN" sz="5400" b="1" dirty="0">
                <a:solidFill>
                  <a:schemeClr val="bg1"/>
                </a:solidFill>
                <a:latin typeface="Arial Black"/>
                <a:ea typeface="微软雅黑"/>
                <a:cs typeface="+mn-ea"/>
                <a:sym typeface="Arial Black"/>
              </a:rPr>
              <a:t>Objective</a:t>
            </a:r>
          </a:p>
        </p:txBody>
      </p:sp>
      <p:sp>
        <p:nvSpPr>
          <p:cNvPr id="28" name="PA_矩形 30">
            <a:extLst>
              <a:ext uri="{FF2B5EF4-FFF2-40B4-BE49-F238E27FC236}">
                <a16:creationId xmlns:a16="http://schemas.microsoft.com/office/drawing/2014/main" id="{E3573468-D2B5-BD35-4E01-B41CC414D8B1}"/>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02</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5172503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AF61-63F9-0C7D-CBA2-6FC5F99DA9D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6A2546-57D1-7227-0C87-97B015D6526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A86301A6-B32B-AD4A-14B6-6B4444D87354}"/>
              </a:ext>
            </a:extLst>
          </p:cNvPr>
          <p:cNvSpPr txBox="1"/>
          <p:nvPr/>
        </p:nvSpPr>
        <p:spPr>
          <a:xfrm>
            <a:off x="696441" y="1180361"/>
            <a:ext cx="16895117" cy="5055999"/>
          </a:xfrm>
          <a:prstGeom prst="rect">
            <a:avLst/>
          </a:prstGeom>
          <a:noFill/>
        </p:spPr>
        <p:txBody>
          <a:bodyPr wrap="square" lIns="0" tIns="0" rIns="0" bIns="0" rtlCol="0">
            <a:spAutoFit/>
          </a:bodyPr>
          <a:lstStyle/>
          <a:p>
            <a:pPr>
              <a:lnSpc>
                <a:spcPct val="200000"/>
              </a:lnSpc>
            </a:pPr>
            <a:r>
              <a:rPr lang="en-US" altLang="zh-CN" sz="24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The store want to analyze the data to know :</a:t>
            </a:r>
          </a:p>
          <a:p>
            <a:pPr marL="457200" indent="-457200">
              <a:lnSpc>
                <a:spcPct val="200000"/>
              </a:lnSpc>
              <a:buAutoNum type="arabicPeriod"/>
            </a:pPr>
            <a:r>
              <a:rPr lang="en-US" altLang="zh-CN" sz="24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Is business growing or not ?</a:t>
            </a:r>
          </a:p>
          <a:p>
            <a:pPr marL="457200" indent="-457200">
              <a:lnSpc>
                <a:spcPct val="200000"/>
              </a:lnSpc>
              <a:buAutoNum type="arabicPeriod"/>
            </a:pPr>
            <a:r>
              <a:rPr lang="en-US" altLang="zh-CN" sz="24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Overall sales evaluation </a:t>
            </a:r>
          </a:p>
          <a:p>
            <a:pPr>
              <a:lnSpc>
                <a:spcPct val="200000"/>
              </a:lnSpc>
            </a:pPr>
            <a:r>
              <a:rPr lang="en-US" altLang="zh-CN" sz="24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3. Evaluation of sales among product categories , regions and states , customers and segments , and different shipping classes ?</a:t>
            </a:r>
          </a:p>
          <a:p>
            <a:pPr>
              <a:lnSpc>
                <a:spcPct val="200000"/>
              </a:lnSpc>
            </a:pPr>
            <a:r>
              <a:rPr lang="en-US" altLang="zh-CN" sz="24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4. If there is any clear problems affect the business and any recommendation depending on analyzing the data to enhance the business ?</a:t>
            </a:r>
          </a:p>
        </p:txBody>
      </p:sp>
      <p:sp>
        <p:nvSpPr>
          <p:cNvPr id="6" name="Subtitle 2">
            <a:extLst>
              <a:ext uri="{FF2B5EF4-FFF2-40B4-BE49-F238E27FC236}">
                <a16:creationId xmlns:a16="http://schemas.microsoft.com/office/drawing/2014/main" id="{2C3AA20A-FA97-8BEA-720B-FDB8EBB5AC00}"/>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ECD6A1F5-8225-83B6-D185-D1BDAC06DEEA}"/>
              </a:ext>
            </a:extLst>
          </p:cNvPr>
          <p:cNvSpPr txBox="1">
            <a:spLocks/>
          </p:cNvSpPr>
          <p:nvPr/>
        </p:nvSpPr>
        <p:spPr>
          <a:xfrm>
            <a:off x="3505198" y="9593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Objective</a:t>
            </a:r>
          </a:p>
        </p:txBody>
      </p:sp>
      <p:cxnSp>
        <p:nvCxnSpPr>
          <p:cNvPr id="8" name="直接连接符 7">
            <a:extLst>
              <a:ext uri="{FF2B5EF4-FFF2-40B4-BE49-F238E27FC236}">
                <a16:creationId xmlns:a16="http://schemas.microsoft.com/office/drawing/2014/main" id="{63C9B042-71E7-D3BA-D9A1-483425F25E61}"/>
              </a:ext>
            </a:extLst>
          </p:cNvPr>
          <p:cNvCxnSpPr>
            <a:cxnSpLocks/>
          </p:cNvCxnSpPr>
          <p:nvPr/>
        </p:nvCxnSpPr>
        <p:spPr>
          <a:xfrm>
            <a:off x="7086600" y="11811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9B6C22B-9C2E-A48D-DF88-595FF3D2D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236364"/>
            <a:ext cx="18288000" cy="4317336"/>
          </a:xfrm>
          <a:prstGeom prst="rect">
            <a:avLst/>
          </a:prstGeom>
        </p:spPr>
      </p:pic>
      <p:sp>
        <p:nvSpPr>
          <p:cNvPr id="12" name="Freeform 21">
            <a:extLst>
              <a:ext uri="{FF2B5EF4-FFF2-40B4-BE49-F238E27FC236}">
                <a16:creationId xmlns:a16="http://schemas.microsoft.com/office/drawing/2014/main" id="{7313BF1C-D5AA-B8E9-C099-F8BDDF067E8E}"/>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914446">
              <a:defRPr/>
            </a:pPr>
            <a:endParaRPr lang="en-US">
              <a:solidFill>
                <a:prstClr val="black"/>
              </a:solidFill>
              <a:latin typeface="Calibri" panose="020F0502020204030204"/>
            </a:endParaRPr>
          </a:p>
        </p:txBody>
      </p:sp>
    </p:spTree>
    <p:extLst>
      <p:ext uri="{BB962C8B-B14F-4D97-AF65-F5344CB8AC3E}">
        <p14:creationId xmlns:p14="http://schemas.microsoft.com/office/powerpoint/2010/main" val="3883356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4"/>
                                        </p:tgtEl>
                                        <p:attrNameLst>
                                          <p:attrName>ppt_y</p:attrName>
                                        </p:attrNameLst>
                                      </p:cBhvr>
                                      <p:tavLst>
                                        <p:tav tm="0">
                                          <p:val>
                                            <p:strVal val="#ppt_y"/>
                                          </p:val>
                                        </p:tav>
                                        <p:tav tm="100000">
                                          <p:val>
                                            <p:strVal val="#ppt_y"/>
                                          </p:val>
                                        </p:tav>
                                      </p:tavLst>
                                    </p:anim>
                                    <p:anim calcmode="lin" valueType="num">
                                      <p:cBhvr>
                                        <p:cTn id="13"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4"/>
                                        </p:tgtEl>
                                      </p:cBhvr>
                                    </p:animEffect>
                                  </p:childTnLst>
                                </p:cTn>
                              </p:par>
                            </p:childTnLst>
                          </p:cTn>
                        </p:par>
                        <p:par>
                          <p:cTn id="16" fill="hold">
                            <p:stCondLst>
                              <p:cond delay="8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2EB5-2091-5627-0914-20AE4F066481}"/>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D478259A-6561-139A-56ED-CC5A51B596AE}"/>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A233518C-930D-42D7-EDFD-F0B6E16620A8}"/>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188D5A9D-F716-AD9A-D47A-A0A42DD8E780}"/>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A30B8863-826F-7CD4-DA97-FD15039AEEB1}"/>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666A8957-4F81-FC39-4FD5-9F00C5623078}"/>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1F247EE6-1D67-6FD8-DF8C-EE82C4EBDF63}"/>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2DCA76BA-B43A-67DA-E711-3A880BB4FF83}"/>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093404C8-B857-2651-3A7B-660BA52605D0}"/>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42A7906A-681E-8025-52CF-68726D072AC6}"/>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AA400B06-5FFB-6CD4-17BE-70E1C7667F6F}"/>
              </a:ext>
            </a:extLst>
          </p:cNvPr>
          <p:cNvSpPr txBox="1"/>
          <p:nvPr/>
        </p:nvSpPr>
        <p:spPr>
          <a:xfrm>
            <a:off x="8622225" y="4536891"/>
            <a:ext cx="9396227" cy="1213217"/>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Dataset Overview</a:t>
            </a:r>
          </a:p>
        </p:txBody>
      </p:sp>
      <p:sp>
        <p:nvSpPr>
          <p:cNvPr id="28" name="PA_矩形 30">
            <a:extLst>
              <a:ext uri="{FF2B5EF4-FFF2-40B4-BE49-F238E27FC236}">
                <a16:creationId xmlns:a16="http://schemas.microsoft.com/office/drawing/2014/main" id="{FA58D07D-CD75-2CA9-D347-E6E6D74D0EEC}"/>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03</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9869672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5F687-6F42-691D-6E92-BD691D78862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CA1C88-8E1E-E808-010D-D5BEE71F53B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B3F0934B-B24E-B752-0C0B-C8CB61A503E6}"/>
              </a:ext>
            </a:extLst>
          </p:cNvPr>
          <p:cNvSpPr txBox="1"/>
          <p:nvPr/>
        </p:nvSpPr>
        <p:spPr>
          <a:xfrm>
            <a:off x="1297208" y="2495091"/>
            <a:ext cx="9191720" cy="10378482"/>
          </a:xfrm>
          <a:prstGeom prst="rect">
            <a:avLst/>
          </a:prstGeom>
          <a:noFill/>
        </p:spPr>
        <p:txBody>
          <a:bodyPr wrap="square" lIns="0" tIns="0" rIns="0" bIns="0" rtlCol="0">
            <a:spAutoFit/>
          </a:bodyPr>
          <a:lstStyle/>
          <a:p>
            <a:pPr>
              <a:lnSpc>
                <a:spcPct val="200000"/>
              </a:lnSpc>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This dataset includes sales records from a Superstore, covering multiple product categories and geographic regions. It spans four years of daily sales data.</a:t>
            </a:r>
          </a:p>
          <a:p>
            <a:pPr>
              <a:lnSpc>
                <a:spcPct val="200000"/>
              </a:lnSpc>
            </a:pPr>
            <a:r>
              <a:rPr lang="en-US" altLang="zh-CN" sz="20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The number of records was approximately (9800) records.</a:t>
            </a:r>
          </a:p>
          <a:p>
            <a:pPr>
              <a:lnSpc>
                <a:spcPct val="200000"/>
              </a:lnSpc>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Time frame: 2015–2018</a:t>
            </a:r>
          </a:p>
          <a:p>
            <a:pPr>
              <a:lnSpc>
                <a:spcPct val="200000"/>
              </a:lnSpc>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Size: 18 columns </a:t>
            </a:r>
          </a:p>
          <a:p>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Key Columns :</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Order ID, Row ID – Transaction tracking</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Order Date – Date of transaction</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Ship Date – Shipping fulfillment date</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Ship Mode – Shipping method</a:t>
            </a:r>
          </a:p>
          <a:p>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Customer ID, Customer Name – Customer identifiers</a:t>
            </a:r>
          </a:p>
          <a:p>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Segment – Market segment (e.g., Consumer, Corporate)</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Country , state , City , region – Geographic segmentation</a:t>
            </a:r>
          </a:p>
          <a:p>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Postal Code – Zip/postal identifier</a:t>
            </a:r>
          </a:p>
          <a:p>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Product ID, Product Name – Specific product detail</a:t>
            </a:r>
          </a:p>
          <a:p>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Category, Sub-Category – Product classification</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Sales – Revenue from each order</a:t>
            </a:r>
          </a:p>
          <a:p>
            <a:pPr lvl="0"/>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Ship duration –  time of shipping </a:t>
            </a:r>
          </a:p>
          <a:p>
            <a:pPr>
              <a:lnSpc>
                <a:spcPct val="200000"/>
              </a:lnSpc>
            </a:pPr>
            <a:endParaRPr lang="en-US" dirty="0"/>
          </a:p>
          <a:p>
            <a:pPr>
              <a:lnSpc>
                <a:spcPct val="200000"/>
              </a:lnSpc>
            </a:pPr>
            <a:endParaRPr lang="en-US" dirty="0"/>
          </a:p>
          <a:p>
            <a:pPr>
              <a:lnSpc>
                <a:spcPct val="200000"/>
              </a:lnSpc>
            </a:pPr>
            <a:endParaRPr lang="en-US" dirty="0"/>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6" name="Subtitle 2">
            <a:extLst>
              <a:ext uri="{FF2B5EF4-FFF2-40B4-BE49-F238E27FC236}">
                <a16:creationId xmlns:a16="http://schemas.microsoft.com/office/drawing/2014/main" id="{76853171-C166-C0A8-EB88-53BAB3AAEFC8}"/>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FAAA1CB5-36F8-5442-4DEA-FBC0424469BF}"/>
              </a:ext>
            </a:extLst>
          </p:cNvPr>
          <p:cNvSpPr txBox="1">
            <a:spLocks/>
          </p:cNvSpPr>
          <p:nvPr/>
        </p:nvSpPr>
        <p:spPr>
          <a:xfrm>
            <a:off x="995862" y="1070539"/>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Dataset Overview</a:t>
            </a:r>
          </a:p>
        </p:txBody>
      </p:sp>
      <p:cxnSp>
        <p:nvCxnSpPr>
          <p:cNvPr id="8" name="直接连接符 7">
            <a:extLst>
              <a:ext uri="{FF2B5EF4-FFF2-40B4-BE49-F238E27FC236}">
                <a16:creationId xmlns:a16="http://schemas.microsoft.com/office/drawing/2014/main" id="{28F1F88A-8979-1CAB-651F-D088C17B0E30}"/>
              </a:ext>
            </a:extLst>
          </p:cNvPr>
          <p:cNvCxnSpPr>
            <a:cxnSpLocks/>
          </p:cNvCxnSpPr>
          <p:nvPr/>
        </p:nvCxnSpPr>
        <p:spPr>
          <a:xfrm>
            <a:off x="1323880" y="2356265"/>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11D6A680-DCB5-D0AA-2155-4147A497133B}"/>
              </a:ext>
            </a:extLst>
          </p:cNvPr>
          <p:cNvSpPr/>
          <p:nvPr/>
        </p:nvSpPr>
        <p:spPr>
          <a:xfrm rot="5400000">
            <a:off x="-5163622" y="4127517"/>
            <a:ext cx="1051183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12" name="Picture 11">
            <a:extLst>
              <a:ext uri="{FF2B5EF4-FFF2-40B4-BE49-F238E27FC236}">
                <a16:creationId xmlns:a16="http://schemas.microsoft.com/office/drawing/2014/main" id="{1E3234C2-CF58-CC98-0757-275C02FFB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8200" y="2326453"/>
            <a:ext cx="11498313" cy="6474275"/>
          </a:xfrm>
          <a:prstGeom prst="rect">
            <a:avLst/>
          </a:prstGeom>
        </p:spPr>
      </p:pic>
    </p:spTree>
    <p:extLst>
      <p:ext uri="{BB962C8B-B14F-4D97-AF65-F5344CB8AC3E}">
        <p14:creationId xmlns:p14="http://schemas.microsoft.com/office/powerpoint/2010/main" val="2177190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4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2" dur="300" fill="hold"/>
                                        <p:tgtEl>
                                          <p:spTgt spid="4"/>
                                        </p:tgtEl>
                                        <p:attrNameLst>
                                          <p:attrName>ppt_y</p:attrName>
                                        </p:attrNameLst>
                                      </p:cBhvr>
                                      <p:tavLst>
                                        <p:tav tm="0">
                                          <p:val>
                                            <p:strVal val="#ppt_y"/>
                                          </p:val>
                                        </p:tav>
                                        <p:tav tm="100000">
                                          <p:val>
                                            <p:strVal val="#ppt_y"/>
                                          </p:val>
                                        </p:tav>
                                      </p:tavLst>
                                    </p:anim>
                                    <p:anim calcmode="lin" valueType="num">
                                      <p:cBhvr>
                                        <p:cTn id="13"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4"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5" dur="300" tmFilter="0,0; .5, 1; 1, 1"/>
                                        <p:tgtEl>
                                          <p:spTgt spid="4"/>
                                        </p:tgtEl>
                                      </p:cBhvr>
                                    </p:animEffect>
                                  </p:childTnLst>
                                </p:cTn>
                              </p:par>
                            </p:childTnLst>
                          </p:cTn>
                        </p:par>
                        <p:par>
                          <p:cTn id="16" fill="hold">
                            <p:stCondLst>
                              <p:cond delay="80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2940</Words>
  <Application>Microsoft Office PowerPoint</Application>
  <PresentationFormat>Custom</PresentationFormat>
  <Paragraphs>334</Paragraphs>
  <Slides>36</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微软雅黑</vt:lpstr>
      <vt:lpstr>Arial</vt:lpstr>
      <vt:lpstr>Arial Black</vt:lpstr>
      <vt:lpstr>Calibri</vt:lpstr>
      <vt:lpstr>D-DINExp</vt:lpstr>
      <vt:lpstr>DeepSeek-CJK-patch</vt:lpstr>
      <vt:lpstr>Impact</vt:lpstr>
      <vt:lpstr>Inter</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Navy Blue Abstract Tech Style</dc:title>
  <dc:creator>Tiba</dc:creator>
  <cp:lastModifiedBy>icon</cp:lastModifiedBy>
  <cp:revision>61</cp:revision>
  <dcterms:created xsi:type="dcterms:W3CDTF">2006-08-16T00:00:00Z</dcterms:created>
  <dcterms:modified xsi:type="dcterms:W3CDTF">2025-04-10T22:10:55Z</dcterms:modified>
  <dc:identifier>DAGjtMhg1WY</dc:identifier>
</cp:coreProperties>
</file>